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4" r:id="rId4"/>
    <p:sldMasterId id="2147483659" r:id="rId5"/>
  </p:sldMasterIdLst>
  <p:sldIdLst>
    <p:sldId id="261" r:id="rId6"/>
    <p:sldId id="371" r:id="rId7"/>
    <p:sldId id="372" r:id="rId8"/>
    <p:sldId id="370" r:id="rId9"/>
    <p:sldId id="368" r:id="rId10"/>
    <p:sldId id="373" r:id="rId11"/>
    <p:sldId id="362" r:id="rId12"/>
    <p:sldId id="363" r:id="rId13"/>
    <p:sldId id="350" r:id="rId14"/>
    <p:sldId id="359" r:id="rId15"/>
    <p:sldId id="328" r:id="rId16"/>
    <p:sldId id="357" r:id="rId17"/>
    <p:sldId id="259" r:id="rId18"/>
    <p:sldId id="354" r:id="rId19"/>
    <p:sldId id="351" r:id="rId20"/>
    <p:sldId id="361" r:id="rId21"/>
    <p:sldId id="352" r:id="rId22"/>
    <p:sldId id="365" r:id="rId23"/>
    <p:sldId id="355" r:id="rId24"/>
  </p:sldIdLst>
  <p:sldSz cx="12192000" cy="6858000"/>
  <p:notesSz cx="6797675" cy="9926638"/>
  <p:embeddedFontLst>
    <p:embeddedFont>
      <p:font typeface="Rodeo" panose="020B0604020202020204"/>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Avanti" panose="020B0500000000000000"/>
      <p:regular r:id="rId33"/>
      <p:bold r:id="rId34"/>
      <p:boldItalic r:id="rId35"/>
    </p:embeddedFont>
    <p:embeddedFont>
      <p:font typeface="Calibri Light" panose="020F0302020204030204" pitchFamily="34" charset="0"/>
      <p:regular r:id="rId36"/>
      <p:italic r:id="rId37"/>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B6E1"/>
    <a:srgbClr val="133C8B"/>
    <a:srgbClr val="FDAC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showGuides="1">
      <p:cViewPr varScale="1">
        <p:scale>
          <a:sx n="65" d="100"/>
          <a:sy n="65" d="100"/>
        </p:scale>
        <p:origin x="858" y="6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font" Target="fonts/font10.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1524000" y="2156178"/>
            <a:ext cx="9144000" cy="1409982"/>
          </a:xfrm>
          <a:prstGeom prst="rect">
            <a:avLst/>
          </a:prstGeom>
        </p:spPr>
        <p:txBody>
          <a:bodyPr anchor="b">
            <a:normAutofit/>
          </a:bodyPr>
          <a:lstStyle>
            <a:lvl1pPr algn="ctr">
              <a:defRPr sz="3600" b="1">
                <a:solidFill>
                  <a:schemeClr val="bg1"/>
                </a:solidFill>
              </a:defRPr>
            </a:lvl1pPr>
          </a:lstStyle>
          <a:p>
            <a:r>
              <a:rPr lang="ru-RU" dirty="0" smtClean="0"/>
              <a:t>ЗАГОЛОВОК</a:t>
            </a:r>
            <a:endParaRPr lang="ru-RU" dirty="0"/>
          </a:p>
        </p:txBody>
      </p:sp>
      <p:sp>
        <p:nvSpPr>
          <p:cNvPr id="3" name="Подзаголовок 2"/>
          <p:cNvSpPr>
            <a:spLocks noGrp="1"/>
          </p:cNvSpPr>
          <p:nvPr>
            <p:ph type="subTitle" idx="1" hasCustomPrompt="1"/>
          </p:nvPr>
        </p:nvSpPr>
        <p:spPr>
          <a:xfrm>
            <a:off x="1524000" y="4396740"/>
            <a:ext cx="9144000" cy="485422"/>
          </a:xfrm>
          <a:prstGeom prst="rect">
            <a:avLst/>
          </a:prstGeom>
        </p:spPr>
        <p:txBody>
          <a:bodyPr/>
          <a:lstStyle>
            <a:lvl1pPr marL="0" indent="0" algn="ctr">
              <a:buNone/>
              <a:defRPr sz="2400" b="1">
                <a:solidFill>
                  <a:srgbClr val="FDAC3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smtClean="0"/>
              <a:t>2018</a:t>
            </a:r>
            <a:endParaRPr lang="ru-RU" dirty="0"/>
          </a:p>
        </p:txBody>
      </p:sp>
    </p:spTree>
    <p:extLst>
      <p:ext uri="{BB962C8B-B14F-4D97-AF65-F5344CB8AC3E}">
        <p14:creationId xmlns:p14="http://schemas.microsoft.com/office/powerpoint/2010/main" val="3201628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D79A0BB-B23A-48D2-82F9-9F49265C3E72}" type="datetimeFigureOut">
              <a:rPr lang="ru-RU" smtClean="0"/>
              <a:t>11.04.2021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D6BBEBC-C00F-41F9-8136-7A2A46DC3CD0}" type="slidenum">
              <a:rPr lang="ru-RU" smtClean="0"/>
              <a:t>‹#›</a:t>
            </a:fld>
            <a:endParaRPr lang="ru-RU"/>
          </a:p>
        </p:txBody>
      </p:sp>
    </p:spTree>
    <p:extLst>
      <p:ext uri="{BB962C8B-B14F-4D97-AF65-F5344CB8AC3E}">
        <p14:creationId xmlns:p14="http://schemas.microsoft.com/office/powerpoint/2010/main" val="1380551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D79A0BB-B23A-48D2-82F9-9F49265C3E72}" type="datetimeFigureOut">
              <a:rPr lang="ru-RU" smtClean="0"/>
              <a:t>11.04.2021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D6BBEBC-C00F-41F9-8136-7A2A46DC3CD0}" type="slidenum">
              <a:rPr lang="ru-RU" smtClean="0"/>
              <a:t>‹#›</a:t>
            </a:fld>
            <a:endParaRPr lang="ru-RU"/>
          </a:p>
        </p:txBody>
      </p:sp>
    </p:spTree>
    <p:extLst>
      <p:ext uri="{BB962C8B-B14F-4D97-AF65-F5344CB8AC3E}">
        <p14:creationId xmlns:p14="http://schemas.microsoft.com/office/powerpoint/2010/main" val="1713009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D79A0BB-B23A-48D2-82F9-9F49265C3E72}" type="datetimeFigureOut">
              <a:rPr lang="ru-RU" smtClean="0"/>
              <a:t>11.04.2021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D6BBEBC-C00F-41F9-8136-7A2A46DC3CD0}" type="slidenum">
              <a:rPr lang="ru-RU" smtClean="0"/>
              <a:t>‹#›</a:t>
            </a:fld>
            <a:endParaRPr lang="ru-RU"/>
          </a:p>
        </p:txBody>
      </p:sp>
    </p:spTree>
    <p:extLst>
      <p:ext uri="{BB962C8B-B14F-4D97-AF65-F5344CB8AC3E}">
        <p14:creationId xmlns:p14="http://schemas.microsoft.com/office/powerpoint/2010/main" val="875433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D79A0BB-B23A-48D2-82F9-9F49265C3E72}" type="datetimeFigureOut">
              <a:rPr lang="ru-RU" smtClean="0"/>
              <a:t>11.04.2021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D6BBEBC-C00F-41F9-8136-7A2A46DC3CD0}" type="slidenum">
              <a:rPr lang="ru-RU" smtClean="0"/>
              <a:t>‹#›</a:t>
            </a:fld>
            <a:endParaRPr lang="ru-RU"/>
          </a:p>
        </p:txBody>
      </p:sp>
    </p:spTree>
    <p:extLst>
      <p:ext uri="{BB962C8B-B14F-4D97-AF65-F5344CB8AC3E}">
        <p14:creationId xmlns:p14="http://schemas.microsoft.com/office/powerpoint/2010/main" val="3078358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D79A0BB-B23A-48D2-82F9-9F49265C3E72}" type="datetimeFigureOut">
              <a:rPr lang="ru-RU" smtClean="0"/>
              <a:t>11.04.2021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D6BBEBC-C00F-41F9-8136-7A2A46DC3CD0}" type="slidenum">
              <a:rPr lang="ru-RU" smtClean="0"/>
              <a:t>‹#›</a:t>
            </a:fld>
            <a:endParaRPr lang="ru-RU"/>
          </a:p>
        </p:txBody>
      </p:sp>
    </p:spTree>
    <p:extLst>
      <p:ext uri="{BB962C8B-B14F-4D97-AF65-F5344CB8AC3E}">
        <p14:creationId xmlns:p14="http://schemas.microsoft.com/office/powerpoint/2010/main" val="1556741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D79A0BB-B23A-48D2-82F9-9F49265C3E72}" type="datetimeFigureOut">
              <a:rPr lang="ru-RU" smtClean="0"/>
              <a:t>11.04.2021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D6BBEBC-C00F-41F9-8136-7A2A46DC3CD0}" type="slidenum">
              <a:rPr lang="ru-RU" smtClean="0"/>
              <a:t>‹#›</a:t>
            </a:fld>
            <a:endParaRPr lang="ru-RU"/>
          </a:p>
        </p:txBody>
      </p:sp>
    </p:spTree>
    <p:extLst>
      <p:ext uri="{BB962C8B-B14F-4D97-AF65-F5344CB8AC3E}">
        <p14:creationId xmlns:p14="http://schemas.microsoft.com/office/powerpoint/2010/main" val="3842607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D79A0BB-B23A-48D2-82F9-9F49265C3E72}" type="datetimeFigureOut">
              <a:rPr lang="ru-RU" smtClean="0"/>
              <a:t>11.04.2021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6BBEBC-C00F-41F9-8136-7A2A46DC3CD0}" type="slidenum">
              <a:rPr lang="ru-RU" smtClean="0"/>
              <a:t>‹#›</a:t>
            </a:fld>
            <a:endParaRPr lang="ru-RU"/>
          </a:p>
        </p:txBody>
      </p:sp>
    </p:spTree>
    <p:extLst>
      <p:ext uri="{BB962C8B-B14F-4D97-AF65-F5344CB8AC3E}">
        <p14:creationId xmlns:p14="http://schemas.microsoft.com/office/powerpoint/2010/main" val="2850826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D79A0BB-B23A-48D2-82F9-9F49265C3E72}" type="datetimeFigureOut">
              <a:rPr lang="ru-RU" smtClean="0"/>
              <a:t>11.04.2021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6BBEBC-C00F-41F9-8136-7A2A46DC3CD0}" type="slidenum">
              <a:rPr lang="ru-RU" smtClean="0"/>
              <a:t>‹#›</a:t>
            </a:fld>
            <a:endParaRPr lang="ru-RU"/>
          </a:p>
        </p:txBody>
      </p:sp>
    </p:spTree>
    <p:extLst>
      <p:ext uri="{BB962C8B-B14F-4D97-AF65-F5344CB8AC3E}">
        <p14:creationId xmlns:p14="http://schemas.microsoft.com/office/powerpoint/2010/main" val="402790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1145894" y="86360"/>
            <a:ext cx="9900212" cy="1117408"/>
          </a:xfrm>
          <a:prstGeom prst="rect">
            <a:avLst/>
          </a:prstGeom>
        </p:spPr>
        <p:txBody>
          <a:bodyPr anchor="ctr">
            <a:normAutofit/>
          </a:bodyPr>
          <a:lstStyle>
            <a:lvl1pPr>
              <a:defRPr sz="3600" b="1">
                <a:solidFill>
                  <a:srgbClr val="133C8B"/>
                </a:solidFill>
              </a:defRPr>
            </a:lvl1pPr>
          </a:lstStyle>
          <a:p>
            <a:r>
              <a:rPr lang="ru-RU" dirty="0" smtClean="0"/>
              <a:t>ЗАГОЛОВОК</a:t>
            </a:r>
            <a:endParaRPr lang="ru-RU" dirty="0"/>
          </a:p>
        </p:txBody>
      </p:sp>
      <p:sp>
        <p:nvSpPr>
          <p:cNvPr id="3" name="Объект 2"/>
          <p:cNvSpPr>
            <a:spLocks noGrp="1"/>
          </p:cNvSpPr>
          <p:nvPr>
            <p:ph idx="1"/>
          </p:nvPr>
        </p:nvSpPr>
        <p:spPr>
          <a:xfrm>
            <a:off x="1145894" y="1825625"/>
            <a:ext cx="9900212" cy="4351338"/>
          </a:xfrm>
          <a:prstGeom prst="rect">
            <a:avLst/>
          </a:prstGeom>
        </p:spPr>
        <p:txBody>
          <a:bodyPr/>
          <a:lstStyle>
            <a:lvl1pPr>
              <a:defRPr sz="4800" b="1">
                <a:solidFill>
                  <a:schemeClr val="tx1">
                    <a:lumMod val="75000"/>
                    <a:lumOff val="25000"/>
                  </a:schemeClr>
                </a:solidFill>
                <a:latin typeface="Avanti" panose="020B0500000000000000" pitchFamily="34" charset="0"/>
              </a:defRPr>
            </a:lvl1pPr>
            <a:lvl2pPr>
              <a:defRPr sz="2400" b="1">
                <a:solidFill>
                  <a:schemeClr val="bg2">
                    <a:lumMod val="25000"/>
                  </a:schemeClr>
                </a:solidFill>
                <a:latin typeface="Avanti" panose="020B0500000000000000" pitchFamily="34" charset="0"/>
              </a:defRPr>
            </a:lvl2pPr>
            <a:lvl3pPr>
              <a:defRPr sz="1800" b="1">
                <a:solidFill>
                  <a:schemeClr val="bg2">
                    <a:lumMod val="25000"/>
                  </a:schemeClr>
                </a:solidFill>
                <a:latin typeface="Avanti" panose="020B0500000000000000" pitchFamily="34" charset="0"/>
              </a:defRPr>
            </a:lvl3pPr>
            <a:lvl4pPr>
              <a:defRPr>
                <a:latin typeface="Avanti" panose="020B0500000000000000" pitchFamily="34" charset="0"/>
              </a:defRPr>
            </a:lvl4pPr>
            <a:lvl5pPr>
              <a:defRPr>
                <a:latin typeface="Avanti" panose="020B0500000000000000" pitchFamily="34" charset="0"/>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Нижний колонтитул 4"/>
          <p:cNvSpPr>
            <a:spLocks noGrp="1"/>
          </p:cNvSpPr>
          <p:nvPr>
            <p:ph type="ftr" sz="quarter" idx="11"/>
          </p:nvPr>
        </p:nvSpPr>
        <p:spPr>
          <a:xfrm>
            <a:off x="4038600" y="6310045"/>
            <a:ext cx="4114800" cy="365125"/>
          </a:xfrm>
          <a:prstGeom prst="rect">
            <a:avLst/>
          </a:prstGeom>
        </p:spPr>
        <p:txBody>
          <a:bodyPr/>
          <a:lstStyle>
            <a:lvl1pPr>
              <a:defRPr sz="1800" b="1">
                <a:solidFill>
                  <a:srgbClr val="75B6E1"/>
                </a:solidFill>
              </a:defRPr>
            </a:lvl1pPr>
          </a:lstStyle>
          <a:p>
            <a:endParaRPr lang="ru-RU"/>
          </a:p>
        </p:txBody>
      </p:sp>
    </p:spTree>
    <p:extLst>
      <p:ext uri="{BB962C8B-B14F-4D97-AF65-F5344CB8AC3E}">
        <p14:creationId xmlns:p14="http://schemas.microsoft.com/office/powerpoint/2010/main" val="4796173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Два объекта">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Заголовок 1"/>
          <p:cNvSpPr>
            <a:spLocks noGrp="1"/>
          </p:cNvSpPr>
          <p:nvPr>
            <p:ph type="title" hasCustomPrompt="1"/>
          </p:nvPr>
        </p:nvSpPr>
        <p:spPr>
          <a:xfrm>
            <a:off x="1145894" y="86360"/>
            <a:ext cx="9900212" cy="1117408"/>
          </a:xfrm>
          <a:prstGeom prst="rect">
            <a:avLst/>
          </a:prstGeom>
        </p:spPr>
        <p:txBody>
          <a:bodyPr anchor="ctr">
            <a:normAutofit/>
          </a:bodyPr>
          <a:lstStyle>
            <a:lvl1pPr>
              <a:defRPr sz="3600" b="1">
                <a:solidFill>
                  <a:srgbClr val="133C8B"/>
                </a:solidFill>
              </a:defRPr>
            </a:lvl1pPr>
          </a:lstStyle>
          <a:p>
            <a:r>
              <a:rPr lang="ru-RU" dirty="0" smtClean="0"/>
              <a:t>ЗАГОЛОВОК</a:t>
            </a:r>
            <a:endParaRPr lang="ru-RU" dirty="0"/>
          </a:p>
        </p:txBody>
      </p:sp>
      <p:sp>
        <p:nvSpPr>
          <p:cNvPr id="9" name="Объект 2"/>
          <p:cNvSpPr>
            <a:spLocks noGrp="1"/>
          </p:cNvSpPr>
          <p:nvPr>
            <p:ph idx="13"/>
          </p:nvPr>
        </p:nvSpPr>
        <p:spPr>
          <a:xfrm>
            <a:off x="1145894" y="1825625"/>
            <a:ext cx="4873906" cy="4351338"/>
          </a:xfrm>
          <a:prstGeom prst="rect">
            <a:avLst/>
          </a:prstGeom>
        </p:spPr>
        <p:txBody>
          <a:bodyPr/>
          <a:lstStyle>
            <a:lvl1pPr>
              <a:defRPr sz="4800" b="1">
                <a:solidFill>
                  <a:schemeClr val="tx1">
                    <a:lumMod val="75000"/>
                    <a:lumOff val="25000"/>
                  </a:schemeClr>
                </a:solidFill>
                <a:latin typeface="Avanti" panose="020B0500000000000000" pitchFamily="34" charset="0"/>
              </a:defRPr>
            </a:lvl1pPr>
            <a:lvl2pPr>
              <a:defRPr sz="2400" b="1">
                <a:solidFill>
                  <a:schemeClr val="bg2">
                    <a:lumMod val="25000"/>
                  </a:schemeClr>
                </a:solidFill>
                <a:latin typeface="Avanti" panose="020B0500000000000000" pitchFamily="34" charset="0"/>
              </a:defRPr>
            </a:lvl2pPr>
            <a:lvl3pPr>
              <a:defRPr sz="1800" b="1">
                <a:solidFill>
                  <a:schemeClr val="bg2">
                    <a:lumMod val="25000"/>
                  </a:schemeClr>
                </a:solidFill>
                <a:latin typeface="Avanti" panose="020B0500000000000000" pitchFamily="34" charset="0"/>
              </a:defRPr>
            </a:lvl3pPr>
            <a:lvl4pPr>
              <a:defRPr>
                <a:latin typeface="Avanti" panose="020B0500000000000000" pitchFamily="34" charset="0"/>
              </a:defRPr>
            </a:lvl4pPr>
            <a:lvl5pPr>
              <a:defRPr>
                <a:latin typeface="Avanti" panose="020B0500000000000000" pitchFamily="34" charset="0"/>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0" name="Объект 2"/>
          <p:cNvSpPr>
            <a:spLocks noGrp="1"/>
          </p:cNvSpPr>
          <p:nvPr>
            <p:ph idx="14"/>
          </p:nvPr>
        </p:nvSpPr>
        <p:spPr>
          <a:xfrm>
            <a:off x="6173647" y="1825625"/>
            <a:ext cx="4873906" cy="4351338"/>
          </a:xfrm>
          <a:prstGeom prst="rect">
            <a:avLst/>
          </a:prstGeom>
        </p:spPr>
        <p:txBody>
          <a:bodyPr/>
          <a:lstStyle>
            <a:lvl1pPr>
              <a:defRPr sz="4800" b="1">
                <a:solidFill>
                  <a:schemeClr val="tx1">
                    <a:lumMod val="75000"/>
                    <a:lumOff val="25000"/>
                  </a:schemeClr>
                </a:solidFill>
                <a:latin typeface="Avanti" panose="020B0500000000000000" pitchFamily="34" charset="0"/>
              </a:defRPr>
            </a:lvl1pPr>
            <a:lvl2pPr>
              <a:defRPr sz="2400" b="1">
                <a:solidFill>
                  <a:schemeClr val="bg2">
                    <a:lumMod val="25000"/>
                  </a:schemeClr>
                </a:solidFill>
                <a:latin typeface="Avanti" panose="020B0500000000000000" pitchFamily="34" charset="0"/>
              </a:defRPr>
            </a:lvl2pPr>
            <a:lvl3pPr>
              <a:defRPr sz="1800" b="1">
                <a:solidFill>
                  <a:schemeClr val="bg2">
                    <a:lumMod val="25000"/>
                  </a:schemeClr>
                </a:solidFill>
                <a:latin typeface="Avanti" panose="020B0500000000000000" pitchFamily="34" charset="0"/>
              </a:defRPr>
            </a:lvl3pPr>
            <a:lvl4pPr>
              <a:defRPr>
                <a:latin typeface="Avanti" panose="020B0500000000000000" pitchFamily="34" charset="0"/>
              </a:defRPr>
            </a:lvl4pPr>
            <a:lvl5pPr>
              <a:defRPr>
                <a:latin typeface="Avanti" panose="020B0500000000000000" pitchFamily="34" charset="0"/>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1" name="Нижний колонтитул 4"/>
          <p:cNvSpPr>
            <a:spLocks noGrp="1"/>
          </p:cNvSpPr>
          <p:nvPr>
            <p:ph type="ftr" sz="quarter" idx="11"/>
          </p:nvPr>
        </p:nvSpPr>
        <p:spPr>
          <a:xfrm>
            <a:off x="4038600" y="6310045"/>
            <a:ext cx="4114800" cy="365125"/>
          </a:xfrm>
          <a:prstGeom prst="rect">
            <a:avLst/>
          </a:prstGeom>
        </p:spPr>
        <p:txBody>
          <a:bodyPr/>
          <a:lstStyle>
            <a:lvl1pPr>
              <a:defRPr sz="1800" b="1">
                <a:solidFill>
                  <a:srgbClr val="75B6E1"/>
                </a:solidFill>
              </a:defRPr>
            </a:lvl1pPr>
          </a:lstStyle>
          <a:p>
            <a:endParaRPr lang="ru-RU"/>
          </a:p>
        </p:txBody>
      </p:sp>
    </p:spTree>
    <p:extLst>
      <p:ext uri="{BB962C8B-B14F-4D97-AF65-F5344CB8AC3E}">
        <p14:creationId xmlns:p14="http://schemas.microsoft.com/office/powerpoint/2010/main" val="18382174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Два объекта">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Заголовок 1"/>
          <p:cNvSpPr>
            <a:spLocks noGrp="1"/>
          </p:cNvSpPr>
          <p:nvPr>
            <p:ph type="title" hasCustomPrompt="1"/>
          </p:nvPr>
        </p:nvSpPr>
        <p:spPr>
          <a:xfrm>
            <a:off x="1145894" y="86360"/>
            <a:ext cx="9900212" cy="1117408"/>
          </a:xfrm>
          <a:prstGeom prst="rect">
            <a:avLst/>
          </a:prstGeom>
        </p:spPr>
        <p:txBody>
          <a:bodyPr anchor="ctr">
            <a:normAutofit/>
          </a:bodyPr>
          <a:lstStyle>
            <a:lvl1pPr>
              <a:defRPr sz="3600" b="1">
                <a:solidFill>
                  <a:srgbClr val="133C8B"/>
                </a:solidFill>
              </a:defRPr>
            </a:lvl1pPr>
          </a:lstStyle>
          <a:p>
            <a:r>
              <a:rPr lang="ru-RU" dirty="0" smtClean="0"/>
              <a:t>ЗАГОЛОВОК</a:t>
            </a:r>
            <a:endParaRPr lang="ru-RU" dirty="0"/>
          </a:p>
        </p:txBody>
      </p:sp>
      <p:sp>
        <p:nvSpPr>
          <p:cNvPr id="9" name="Объект 2"/>
          <p:cNvSpPr>
            <a:spLocks noGrp="1"/>
          </p:cNvSpPr>
          <p:nvPr>
            <p:ph idx="13"/>
          </p:nvPr>
        </p:nvSpPr>
        <p:spPr>
          <a:xfrm>
            <a:off x="1145895" y="1825625"/>
            <a:ext cx="3190948" cy="4351338"/>
          </a:xfrm>
          <a:prstGeom prst="rect">
            <a:avLst/>
          </a:prstGeom>
        </p:spPr>
        <p:txBody>
          <a:bodyPr/>
          <a:lstStyle>
            <a:lvl1pPr>
              <a:defRPr sz="4800" b="1">
                <a:solidFill>
                  <a:schemeClr val="tx1">
                    <a:lumMod val="75000"/>
                    <a:lumOff val="25000"/>
                  </a:schemeClr>
                </a:solidFill>
                <a:latin typeface="Avanti" panose="020B0500000000000000" pitchFamily="34" charset="0"/>
              </a:defRPr>
            </a:lvl1pPr>
            <a:lvl2pPr>
              <a:defRPr sz="2400" b="1">
                <a:solidFill>
                  <a:schemeClr val="bg2">
                    <a:lumMod val="25000"/>
                  </a:schemeClr>
                </a:solidFill>
                <a:latin typeface="Avanti" panose="020B0500000000000000" pitchFamily="34" charset="0"/>
              </a:defRPr>
            </a:lvl2pPr>
            <a:lvl3pPr>
              <a:defRPr sz="1800" b="1">
                <a:solidFill>
                  <a:schemeClr val="bg2">
                    <a:lumMod val="25000"/>
                  </a:schemeClr>
                </a:solidFill>
                <a:latin typeface="Avanti" panose="020B0500000000000000" pitchFamily="34" charset="0"/>
              </a:defRPr>
            </a:lvl3pPr>
            <a:lvl4pPr>
              <a:defRPr>
                <a:latin typeface="Avanti" panose="020B0500000000000000" pitchFamily="34" charset="0"/>
              </a:defRPr>
            </a:lvl4pPr>
            <a:lvl5pPr>
              <a:defRPr>
                <a:latin typeface="Avanti" panose="020B0500000000000000" pitchFamily="34" charset="0"/>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0" name="Объект 2"/>
          <p:cNvSpPr>
            <a:spLocks noGrp="1"/>
          </p:cNvSpPr>
          <p:nvPr>
            <p:ph idx="14"/>
          </p:nvPr>
        </p:nvSpPr>
        <p:spPr>
          <a:xfrm>
            <a:off x="7855158" y="1825625"/>
            <a:ext cx="3190948" cy="4351338"/>
          </a:xfrm>
          <a:prstGeom prst="rect">
            <a:avLst/>
          </a:prstGeom>
        </p:spPr>
        <p:txBody>
          <a:bodyPr/>
          <a:lstStyle>
            <a:lvl1pPr>
              <a:defRPr sz="4800" b="1">
                <a:solidFill>
                  <a:schemeClr val="tx1">
                    <a:lumMod val="75000"/>
                    <a:lumOff val="25000"/>
                  </a:schemeClr>
                </a:solidFill>
                <a:latin typeface="Avanti" panose="020B0500000000000000" pitchFamily="34" charset="0"/>
              </a:defRPr>
            </a:lvl1pPr>
            <a:lvl2pPr>
              <a:defRPr sz="2400" b="1">
                <a:solidFill>
                  <a:schemeClr val="bg2">
                    <a:lumMod val="25000"/>
                  </a:schemeClr>
                </a:solidFill>
                <a:latin typeface="Avanti" panose="020B0500000000000000" pitchFamily="34" charset="0"/>
              </a:defRPr>
            </a:lvl2pPr>
            <a:lvl3pPr>
              <a:defRPr sz="1800" b="1">
                <a:solidFill>
                  <a:schemeClr val="bg2">
                    <a:lumMod val="25000"/>
                  </a:schemeClr>
                </a:solidFill>
                <a:latin typeface="Avanti" panose="020B0500000000000000" pitchFamily="34" charset="0"/>
              </a:defRPr>
            </a:lvl3pPr>
            <a:lvl4pPr>
              <a:defRPr>
                <a:latin typeface="Avanti" panose="020B0500000000000000" pitchFamily="34" charset="0"/>
              </a:defRPr>
            </a:lvl4pPr>
            <a:lvl5pPr>
              <a:defRPr>
                <a:latin typeface="Avanti" panose="020B0500000000000000" pitchFamily="34" charset="0"/>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1" name="Нижний колонтитул 4"/>
          <p:cNvSpPr>
            <a:spLocks noGrp="1"/>
          </p:cNvSpPr>
          <p:nvPr>
            <p:ph type="ftr" sz="quarter" idx="11"/>
          </p:nvPr>
        </p:nvSpPr>
        <p:spPr>
          <a:xfrm>
            <a:off x="4038600" y="6310045"/>
            <a:ext cx="4114800" cy="365125"/>
          </a:xfrm>
          <a:prstGeom prst="rect">
            <a:avLst/>
          </a:prstGeom>
        </p:spPr>
        <p:txBody>
          <a:bodyPr/>
          <a:lstStyle>
            <a:lvl1pPr>
              <a:defRPr sz="1800" b="1">
                <a:solidFill>
                  <a:srgbClr val="75B6E1"/>
                </a:solidFill>
              </a:defRPr>
            </a:lvl1pPr>
          </a:lstStyle>
          <a:p>
            <a:endParaRPr lang="ru-RU"/>
          </a:p>
        </p:txBody>
      </p:sp>
      <p:sp>
        <p:nvSpPr>
          <p:cNvPr id="6" name="Объект 2"/>
          <p:cNvSpPr>
            <a:spLocks noGrp="1"/>
          </p:cNvSpPr>
          <p:nvPr>
            <p:ph idx="15"/>
          </p:nvPr>
        </p:nvSpPr>
        <p:spPr>
          <a:xfrm>
            <a:off x="4500526" y="1825625"/>
            <a:ext cx="3190948" cy="4351338"/>
          </a:xfrm>
          <a:prstGeom prst="rect">
            <a:avLst/>
          </a:prstGeom>
        </p:spPr>
        <p:txBody>
          <a:bodyPr/>
          <a:lstStyle>
            <a:lvl1pPr>
              <a:defRPr sz="4800" b="1">
                <a:solidFill>
                  <a:schemeClr val="tx1">
                    <a:lumMod val="75000"/>
                    <a:lumOff val="25000"/>
                  </a:schemeClr>
                </a:solidFill>
                <a:latin typeface="Avanti" panose="020B0500000000000000" pitchFamily="34" charset="0"/>
              </a:defRPr>
            </a:lvl1pPr>
            <a:lvl2pPr>
              <a:defRPr sz="2400" b="1">
                <a:solidFill>
                  <a:schemeClr val="bg2">
                    <a:lumMod val="25000"/>
                  </a:schemeClr>
                </a:solidFill>
                <a:latin typeface="Avanti" panose="020B0500000000000000" pitchFamily="34" charset="0"/>
              </a:defRPr>
            </a:lvl2pPr>
            <a:lvl3pPr>
              <a:defRPr sz="1800" b="1">
                <a:solidFill>
                  <a:schemeClr val="bg2">
                    <a:lumMod val="25000"/>
                  </a:schemeClr>
                </a:solidFill>
                <a:latin typeface="Avanti" panose="020B0500000000000000" pitchFamily="34" charset="0"/>
              </a:defRPr>
            </a:lvl3pPr>
            <a:lvl4pPr>
              <a:defRPr>
                <a:latin typeface="Avanti" panose="020B0500000000000000" pitchFamily="34" charset="0"/>
              </a:defRPr>
            </a:lvl4pPr>
            <a:lvl5pPr>
              <a:defRPr>
                <a:latin typeface="Avanti" panose="020B0500000000000000" pitchFamily="34" charset="0"/>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Tree>
    <p:extLst>
      <p:ext uri="{BB962C8B-B14F-4D97-AF65-F5344CB8AC3E}">
        <p14:creationId xmlns:p14="http://schemas.microsoft.com/office/powerpoint/2010/main" val="155825238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Два объекта">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Заголовок 1"/>
          <p:cNvSpPr>
            <a:spLocks noGrp="1"/>
          </p:cNvSpPr>
          <p:nvPr>
            <p:ph type="title" hasCustomPrompt="1"/>
          </p:nvPr>
        </p:nvSpPr>
        <p:spPr>
          <a:xfrm>
            <a:off x="1145894" y="86360"/>
            <a:ext cx="9900212" cy="1117408"/>
          </a:xfrm>
          <a:prstGeom prst="rect">
            <a:avLst/>
          </a:prstGeom>
        </p:spPr>
        <p:txBody>
          <a:bodyPr anchor="ctr">
            <a:normAutofit/>
          </a:bodyPr>
          <a:lstStyle>
            <a:lvl1pPr>
              <a:defRPr sz="3600" b="1">
                <a:solidFill>
                  <a:srgbClr val="133C8B"/>
                </a:solidFill>
              </a:defRPr>
            </a:lvl1pPr>
          </a:lstStyle>
          <a:p>
            <a:r>
              <a:rPr lang="ru-RU" dirty="0" smtClean="0"/>
              <a:t>ЗАГОЛОВОК</a:t>
            </a:r>
            <a:endParaRPr lang="ru-RU" dirty="0"/>
          </a:p>
        </p:txBody>
      </p:sp>
      <p:sp>
        <p:nvSpPr>
          <p:cNvPr id="9" name="Объект 2"/>
          <p:cNvSpPr>
            <a:spLocks noGrp="1"/>
          </p:cNvSpPr>
          <p:nvPr>
            <p:ph idx="13"/>
          </p:nvPr>
        </p:nvSpPr>
        <p:spPr>
          <a:xfrm>
            <a:off x="1145894" y="1825625"/>
            <a:ext cx="4873906" cy="4351338"/>
          </a:xfrm>
          <a:prstGeom prst="rect">
            <a:avLst/>
          </a:prstGeom>
        </p:spPr>
        <p:txBody>
          <a:bodyPr/>
          <a:lstStyle>
            <a:lvl1pPr>
              <a:defRPr sz="4800" b="1">
                <a:solidFill>
                  <a:schemeClr val="tx1">
                    <a:lumMod val="75000"/>
                    <a:lumOff val="25000"/>
                  </a:schemeClr>
                </a:solidFill>
                <a:latin typeface="Avanti" panose="020B0500000000000000" pitchFamily="34" charset="0"/>
              </a:defRPr>
            </a:lvl1pPr>
            <a:lvl2pPr>
              <a:defRPr sz="2400" b="1">
                <a:solidFill>
                  <a:schemeClr val="bg2">
                    <a:lumMod val="25000"/>
                  </a:schemeClr>
                </a:solidFill>
                <a:latin typeface="Avanti" panose="020B0500000000000000" pitchFamily="34" charset="0"/>
              </a:defRPr>
            </a:lvl2pPr>
            <a:lvl3pPr>
              <a:defRPr sz="1800" b="1">
                <a:solidFill>
                  <a:schemeClr val="bg2">
                    <a:lumMod val="25000"/>
                  </a:schemeClr>
                </a:solidFill>
                <a:latin typeface="Avanti" panose="020B0500000000000000" pitchFamily="34" charset="0"/>
              </a:defRPr>
            </a:lvl3pPr>
            <a:lvl4pPr>
              <a:defRPr>
                <a:latin typeface="Avanti" panose="020B0500000000000000" pitchFamily="34" charset="0"/>
              </a:defRPr>
            </a:lvl4pPr>
            <a:lvl5pPr>
              <a:defRPr>
                <a:latin typeface="Avanti" panose="020B0500000000000000" pitchFamily="34" charset="0"/>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0" name="Объект 2"/>
          <p:cNvSpPr>
            <a:spLocks noGrp="1"/>
          </p:cNvSpPr>
          <p:nvPr>
            <p:ph idx="14"/>
          </p:nvPr>
        </p:nvSpPr>
        <p:spPr>
          <a:xfrm>
            <a:off x="6173647" y="1825625"/>
            <a:ext cx="4873906" cy="4351338"/>
          </a:xfrm>
          <a:prstGeom prst="rect">
            <a:avLst/>
          </a:prstGeom>
        </p:spPr>
        <p:txBody>
          <a:bodyPr/>
          <a:lstStyle>
            <a:lvl1pPr>
              <a:defRPr sz="4800" b="1">
                <a:solidFill>
                  <a:schemeClr val="tx1">
                    <a:lumMod val="75000"/>
                    <a:lumOff val="25000"/>
                  </a:schemeClr>
                </a:solidFill>
                <a:latin typeface="Avanti" panose="020B0500000000000000" pitchFamily="34" charset="0"/>
              </a:defRPr>
            </a:lvl1pPr>
            <a:lvl2pPr>
              <a:defRPr sz="2400" b="1">
                <a:solidFill>
                  <a:schemeClr val="bg2">
                    <a:lumMod val="25000"/>
                  </a:schemeClr>
                </a:solidFill>
                <a:latin typeface="Avanti" panose="020B0500000000000000" pitchFamily="34" charset="0"/>
              </a:defRPr>
            </a:lvl2pPr>
            <a:lvl3pPr>
              <a:defRPr sz="1800" b="1">
                <a:solidFill>
                  <a:schemeClr val="bg2">
                    <a:lumMod val="25000"/>
                  </a:schemeClr>
                </a:solidFill>
                <a:latin typeface="Avanti" panose="020B0500000000000000" pitchFamily="34" charset="0"/>
              </a:defRPr>
            </a:lvl3pPr>
            <a:lvl4pPr>
              <a:defRPr>
                <a:latin typeface="Avanti" panose="020B0500000000000000" pitchFamily="34" charset="0"/>
              </a:defRPr>
            </a:lvl4pPr>
            <a:lvl5pPr>
              <a:defRPr>
                <a:latin typeface="Avanti" panose="020B0500000000000000" pitchFamily="34" charset="0"/>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1" name="Нижний колонтитул 4"/>
          <p:cNvSpPr>
            <a:spLocks noGrp="1"/>
          </p:cNvSpPr>
          <p:nvPr>
            <p:ph type="ftr" sz="quarter" idx="11"/>
          </p:nvPr>
        </p:nvSpPr>
        <p:spPr>
          <a:xfrm>
            <a:off x="4038600" y="6310045"/>
            <a:ext cx="4114800" cy="365125"/>
          </a:xfrm>
          <a:prstGeom prst="rect">
            <a:avLst/>
          </a:prstGeom>
        </p:spPr>
        <p:txBody>
          <a:bodyPr/>
          <a:lstStyle>
            <a:lvl1pPr>
              <a:defRPr sz="1800" b="1">
                <a:solidFill>
                  <a:srgbClr val="75B6E1"/>
                </a:solidFill>
              </a:defRPr>
            </a:lvl1pPr>
          </a:lstStyle>
          <a:p>
            <a:endParaRPr lang="ru-RU"/>
          </a:p>
        </p:txBody>
      </p:sp>
    </p:spTree>
    <p:extLst>
      <p:ext uri="{BB962C8B-B14F-4D97-AF65-F5344CB8AC3E}">
        <p14:creationId xmlns:p14="http://schemas.microsoft.com/office/powerpoint/2010/main" val="5340291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Два объекта">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Заголовок 1"/>
          <p:cNvSpPr>
            <a:spLocks noGrp="1"/>
          </p:cNvSpPr>
          <p:nvPr>
            <p:ph type="title" hasCustomPrompt="1"/>
          </p:nvPr>
        </p:nvSpPr>
        <p:spPr>
          <a:xfrm>
            <a:off x="1145894" y="86360"/>
            <a:ext cx="9900212" cy="1117408"/>
          </a:xfrm>
          <a:prstGeom prst="rect">
            <a:avLst/>
          </a:prstGeom>
        </p:spPr>
        <p:txBody>
          <a:bodyPr anchor="ctr">
            <a:normAutofit/>
          </a:bodyPr>
          <a:lstStyle>
            <a:lvl1pPr>
              <a:defRPr sz="3600" b="1">
                <a:solidFill>
                  <a:srgbClr val="133C8B"/>
                </a:solidFill>
              </a:defRPr>
            </a:lvl1pPr>
          </a:lstStyle>
          <a:p>
            <a:r>
              <a:rPr lang="ru-RU" dirty="0" smtClean="0"/>
              <a:t>ЗАГОЛОВОК</a:t>
            </a:r>
            <a:endParaRPr lang="ru-RU" dirty="0"/>
          </a:p>
        </p:txBody>
      </p:sp>
      <p:sp>
        <p:nvSpPr>
          <p:cNvPr id="9" name="Объект 2"/>
          <p:cNvSpPr>
            <a:spLocks noGrp="1"/>
          </p:cNvSpPr>
          <p:nvPr>
            <p:ph idx="13"/>
          </p:nvPr>
        </p:nvSpPr>
        <p:spPr>
          <a:xfrm>
            <a:off x="1145895" y="1825625"/>
            <a:ext cx="3190948" cy="4351338"/>
          </a:xfrm>
          <a:prstGeom prst="rect">
            <a:avLst/>
          </a:prstGeom>
        </p:spPr>
        <p:txBody>
          <a:bodyPr/>
          <a:lstStyle>
            <a:lvl1pPr>
              <a:defRPr sz="4800" b="1">
                <a:solidFill>
                  <a:schemeClr val="tx1">
                    <a:lumMod val="75000"/>
                    <a:lumOff val="25000"/>
                  </a:schemeClr>
                </a:solidFill>
                <a:latin typeface="Avanti" panose="020B0500000000000000" pitchFamily="34" charset="0"/>
              </a:defRPr>
            </a:lvl1pPr>
            <a:lvl2pPr>
              <a:defRPr sz="2400" b="1">
                <a:solidFill>
                  <a:schemeClr val="bg2">
                    <a:lumMod val="25000"/>
                  </a:schemeClr>
                </a:solidFill>
                <a:latin typeface="Avanti" panose="020B0500000000000000" pitchFamily="34" charset="0"/>
              </a:defRPr>
            </a:lvl2pPr>
            <a:lvl3pPr>
              <a:defRPr sz="1800" b="1">
                <a:solidFill>
                  <a:schemeClr val="bg2">
                    <a:lumMod val="25000"/>
                  </a:schemeClr>
                </a:solidFill>
                <a:latin typeface="Avanti" panose="020B0500000000000000" pitchFamily="34" charset="0"/>
              </a:defRPr>
            </a:lvl3pPr>
            <a:lvl4pPr>
              <a:defRPr>
                <a:latin typeface="Avanti" panose="020B0500000000000000" pitchFamily="34" charset="0"/>
              </a:defRPr>
            </a:lvl4pPr>
            <a:lvl5pPr>
              <a:defRPr>
                <a:latin typeface="Avanti" panose="020B0500000000000000" pitchFamily="34" charset="0"/>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0" name="Объект 2"/>
          <p:cNvSpPr>
            <a:spLocks noGrp="1"/>
          </p:cNvSpPr>
          <p:nvPr>
            <p:ph idx="14"/>
          </p:nvPr>
        </p:nvSpPr>
        <p:spPr>
          <a:xfrm>
            <a:off x="7855158" y="1825625"/>
            <a:ext cx="3190948" cy="4351338"/>
          </a:xfrm>
          <a:prstGeom prst="rect">
            <a:avLst/>
          </a:prstGeom>
        </p:spPr>
        <p:txBody>
          <a:bodyPr/>
          <a:lstStyle>
            <a:lvl1pPr>
              <a:defRPr sz="4800" b="1">
                <a:solidFill>
                  <a:schemeClr val="tx1">
                    <a:lumMod val="75000"/>
                    <a:lumOff val="25000"/>
                  </a:schemeClr>
                </a:solidFill>
                <a:latin typeface="Avanti" panose="020B0500000000000000" pitchFamily="34" charset="0"/>
              </a:defRPr>
            </a:lvl1pPr>
            <a:lvl2pPr>
              <a:defRPr sz="2400" b="1">
                <a:solidFill>
                  <a:schemeClr val="bg2">
                    <a:lumMod val="25000"/>
                  </a:schemeClr>
                </a:solidFill>
                <a:latin typeface="Avanti" panose="020B0500000000000000" pitchFamily="34" charset="0"/>
              </a:defRPr>
            </a:lvl2pPr>
            <a:lvl3pPr>
              <a:defRPr sz="1800" b="1">
                <a:solidFill>
                  <a:schemeClr val="bg2">
                    <a:lumMod val="25000"/>
                  </a:schemeClr>
                </a:solidFill>
                <a:latin typeface="Avanti" panose="020B0500000000000000" pitchFamily="34" charset="0"/>
              </a:defRPr>
            </a:lvl3pPr>
            <a:lvl4pPr>
              <a:defRPr>
                <a:latin typeface="Avanti" panose="020B0500000000000000" pitchFamily="34" charset="0"/>
              </a:defRPr>
            </a:lvl4pPr>
            <a:lvl5pPr>
              <a:defRPr>
                <a:latin typeface="Avanti" panose="020B0500000000000000" pitchFamily="34" charset="0"/>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1" name="Нижний колонтитул 4"/>
          <p:cNvSpPr>
            <a:spLocks noGrp="1"/>
          </p:cNvSpPr>
          <p:nvPr>
            <p:ph type="ftr" sz="quarter" idx="11"/>
          </p:nvPr>
        </p:nvSpPr>
        <p:spPr>
          <a:xfrm>
            <a:off x="4038600" y="6310045"/>
            <a:ext cx="4114800" cy="365125"/>
          </a:xfrm>
          <a:prstGeom prst="rect">
            <a:avLst/>
          </a:prstGeom>
        </p:spPr>
        <p:txBody>
          <a:bodyPr/>
          <a:lstStyle>
            <a:lvl1pPr>
              <a:defRPr sz="1800" b="1">
                <a:solidFill>
                  <a:srgbClr val="75B6E1"/>
                </a:solidFill>
              </a:defRPr>
            </a:lvl1pPr>
          </a:lstStyle>
          <a:p>
            <a:endParaRPr lang="ru-RU"/>
          </a:p>
        </p:txBody>
      </p:sp>
      <p:sp>
        <p:nvSpPr>
          <p:cNvPr id="6" name="Объект 2"/>
          <p:cNvSpPr>
            <a:spLocks noGrp="1"/>
          </p:cNvSpPr>
          <p:nvPr>
            <p:ph idx="15"/>
          </p:nvPr>
        </p:nvSpPr>
        <p:spPr>
          <a:xfrm>
            <a:off x="4500526" y="1825625"/>
            <a:ext cx="3190948" cy="4351338"/>
          </a:xfrm>
          <a:prstGeom prst="rect">
            <a:avLst/>
          </a:prstGeom>
        </p:spPr>
        <p:txBody>
          <a:bodyPr/>
          <a:lstStyle>
            <a:lvl1pPr>
              <a:defRPr sz="4800" b="1">
                <a:solidFill>
                  <a:schemeClr val="tx1">
                    <a:lumMod val="75000"/>
                    <a:lumOff val="25000"/>
                  </a:schemeClr>
                </a:solidFill>
                <a:latin typeface="Avanti" panose="020B0500000000000000" pitchFamily="34" charset="0"/>
              </a:defRPr>
            </a:lvl1pPr>
            <a:lvl2pPr>
              <a:defRPr sz="2400" b="1">
                <a:solidFill>
                  <a:schemeClr val="bg2">
                    <a:lumMod val="25000"/>
                  </a:schemeClr>
                </a:solidFill>
                <a:latin typeface="Avanti" panose="020B0500000000000000" pitchFamily="34" charset="0"/>
              </a:defRPr>
            </a:lvl2pPr>
            <a:lvl3pPr>
              <a:defRPr sz="1800" b="1">
                <a:solidFill>
                  <a:schemeClr val="bg2">
                    <a:lumMod val="25000"/>
                  </a:schemeClr>
                </a:solidFill>
                <a:latin typeface="Avanti" panose="020B0500000000000000" pitchFamily="34" charset="0"/>
              </a:defRPr>
            </a:lvl3pPr>
            <a:lvl4pPr>
              <a:defRPr>
                <a:latin typeface="Avanti" panose="020B0500000000000000" pitchFamily="34" charset="0"/>
              </a:defRPr>
            </a:lvl4pPr>
            <a:lvl5pPr>
              <a:defRPr>
                <a:latin typeface="Avanti" panose="020B0500000000000000" pitchFamily="34" charset="0"/>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Tree>
    <p:extLst>
      <p:ext uri="{BB962C8B-B14F-4D97-AF65-F5344CB8AC3E}">
        <p14:creationId xmlns:p14="http://schemas.microsoft.com/office/powerpoint/2010/main" val="25091269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D79A0BB-B23A-48D2-82F9-9F49265C3E72}" type="datetimeFigureOut">
              <a:rPr lang="ru-RU" smtClean="0"/>
              <a:t>11.04.2021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6BBEBC-C00F-41F9-8136-7A2A46DC3CD0}" type="slidenum">
              <a:rPr lang="ru-RU" smtClean="0"/>
              <a:t>‹#›</a:t>
            </a:fld>
            <a:endParaRPr lang="ru-RU"/>
          </a:p>
        </p:txBody>
      </p:sp>
    </p:spTree>
    <p:extLst>
      <p:ext uri="{BB962C8B-B14F-4D97-AF65-F5344CB8AC3E}">
        <p14:creationId xmlns:p14="http://schemas.microsoft.com/office/powerpoint/2010/main" val="359779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D79A0BB-B23A-48D2-82F9-9F49265C3E72}" type="datetimeFigureOut">
              <a:rPr lang="ru-RU" smtClean="0"/>
              <a:t>11.04.2021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6BBEBC-C00F-41F9-8136-7A2A46DC3CD0}" type="slidenum">
              <a:rPr lang="ru-RU" smtClean="0"/>
              <a:t>‹#›</a:t>
            </a:fld>
            <a:endParaRPr lang="ru-RU"/>
          </a:p>
        </p:txBody>
      </p:sp>
    </p:spTree>
    <p:extLst>
      <p:ext uri="{BB962C8B-B14F-4D97-AF65-F5344CB8AC3E}">
        <p14:creationId xmlns:p14="http://schemas.microsoft.com/office/powerpoint/2010/main" val="683099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D79A0BB-B23A-48D2-82F9-9F49265C3E72}" type="datetimeFigureOut">
              <a:rPr lang="ru-RU" smtClean="0"/>
              <a:t>11.04.2021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6BBEBC-C00F-41F9-8136-7A2A46DC3CD0}" type="slidenum">
              <a:rPr lang="ru-RU" smtClean="0"/>
              <a:t>‹#›</a:t>
            </a:fld>
            <a:endParaRPr lang="ru-RU"/>
          </a:p>
        </p:txBody>
      </p:sp>
    </p:spTree>
    <p:extLst>
      <p:ext uri="{BB962C8B-B14F-4D97-AF65-F5344CB8AC3E}">
        <p14:creationId xmlns:p14="http://schemas.microsoft.com/office/powerpoint/2010/main" val="2617645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90303"/>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2" r:id="rId5"/>
    <p:sldLayoutId id="2147483653"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9A0BB-B23A-48D2-82F9-9F49265C3E72}" type="datetimeFigureOut">
              <a:rPr lang="ru-RU" smtClean="0"/>
              <a:t>11.04.2021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6BBEBC-C00F-41F9-8136-7A2A46DC3CD0}" type="slidenum">
              <a:rPr lang="ru-RU" smtClean="0"/>
              <a:t>‹#›</a:t>
            </a:fld>
            <a:endParaRPr lang="ru-RU"/>
          </a:p>
        </p:txBody>
      </p:sp>
    </p:spTree>
    <p:extLst>
      <p:ext uri="{BB962C8B-B14F-4D97-AF65-F5344CB8AC3E}">
        <p14:creationId xmlns:p14="http://schemas.microsoft.com/office/powerpoint/2010/main" val="42679826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image" Target="../media/image31.emf"/><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 Id="rId9" Type="http://schemas.openxmlformats.org/officeDocument/2006/relationships/image" Target="../media/image38.emf"/></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en-US" dirty="0" smtClean="0"/>
              <a:t>National </a:t>
            </a:r>
            <a:r>
              <a:rPr lang="en-US" dirty="0"/>
              <a:t>pharmaceutical </a:t>
            </a:r>
            <a:r>
              <a:rPr lang="en-US" dirty="0" smtClean="0"/>
              <a:t>distributor </a:t>
            </a:r>
            <a:r>
              <a:rPr lang="ru-RU" dirty="0"/>
              <a:t/>
            </a:r>
            <a:br>
              <a:rPr lang="ru-RU" dirty="0"/>
            </a:br>
            <a:r>
              <a:rPr lang="en-US" dirty="0" smtClean="0"/>
              <a:t>FC PULSE</a:t>
            </a:r>
            <a:r>
              <a:rPr lang="ru-RU" dirty="0"/>
              <a:t/>
            </a:r>
            <a:br>
              <a:rPr lang="ru-RU" dirty="0"/>
            </a:br>
            <a:endParaRPr lang="ru-RU" dirty="0"/>
          </a:p>
        </p:txBody>
      </p:sp>
      <p:sp>
        <p:nvSpPr>
          <p:cNvPr id="3" name="Подзаголовок 2"/>
          <p:cNvSpPr>
            <a:spLocks noGrp="1"/>
          </p:cNvSpPr>
          <p:nvPr>
            <p:ph type="subTitle" idx="1"/>
          </p:nvPr>
        </p:nvSpPr>
        <p:spPr/>
        <p:txBody>
          <a:bodyPr/>
          <a:lstStyle/>
          <a:p>
            <a:r>
              <a:rPr lang="en-US" dirty="0" smtClean="0"/>
              <a:t>Together </a:t>
            </a:r>
            <a:r>
              <a:rPr lang="en-US" dirty="0"/>
              <a:t>we make </a:t>
            </a:r>
            <a:r>
              <a:rPr lang="en-US" dirty="0" smtClean="0"/>
              <a:t>medicines affordable</a:t>
            </a:r>
          </a:p>
        </p:txBody>
      </p:sp>
    </p:spTree>
    <p:extLst>
      <p:ext uri="{BB962C8B-B14F-4D97-AF65-F5344CB8AC3E}">
        <p14:creationId xmlns:p14="http://schemas.microsoft.com/office/powerpoint/2010/main" val="25692905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r>
              <a:rPr lang="en-US" dirty="0"/>
              <a:t>FC PULSE is a reliable partner</a:t>
            </a:r>
            <a:endParaRPr lang="ru-RU" dirty="0"/>
          </a:p>
        </p:txBody>
      </p:sp>
      <p:sp>
        <p:nvSpPr>
          <p:cNvPr id="8" name="Объект 7"/>
          <p:cNvSpPr>
            <a:spLocks noGrp="1"/>
          </p:cNvSpPr>
          <p:nvPr>
            <p:ph idx="14"/>
          </p:nvPr>
        </p:nvSpPr>
        <p:spPr>
          <a:xfrm>
            <a:off x="4763589" y="1825625"/>
            <a:ext cx="6282517" cy="4351338"/>
          </a:xfrm>
        </p:spPr>
        <p:txBody>
          <a:bodyPr/>
          <a:lstStyle/>
          <a:p>
            <a:r>
              <a:rPr lang="en-US" sz="1800" dirty="0"/>
              <a:t>More than 3,000 qualified employees at PULSE take care of providing pharmacies with the best commercial conditions combined with the highest customer service</a:t>
            </a:r>
            <a:r>
              <a:rPr lang="en-US" sz="1800" dirty="0" smtClean="0"/>
              <a:t>.</a:t>
            </a:r>
            <a:endParaRPr lang="ru-RU" sz="1800" dirty="0" smtClean="0"/>
          </a:p>
          <a:p>
            <a:r>
              <a:rPr lang="en-US" sz="1800" dirty="0" smtClean="0"/>
              <a:t>We </a:t>
            </a:r>
            <a:r>
              <a:rPr lang="en-US" sz="1800" dirty="0"/>
              <a:t>are ready to offer logistics services not only to large, but also to medium-sized pharmacy chains, single pharmacies, manufacturers and Internet sites. For each category, we implement individual cooperation programs.</a:t>
            </a:r>
            <a:endParaRPr lang="en-US" sz="1800" dirty="0" smtClean="0"/>
          </a:p>
          <a:p>
            <a:r>
              <a:rPr lang="en-US" sz="1800" dirty="0" smtClean="0"/>
              <a:t>We </a:t>
            </a:r>
            <a:r>
              <a:rPr lang="en-US" sz="1800" dirty="0"/>
              <a:t>are responsible for the proposed projects. The success of our partners is our success</a:t>
            </a:r>
            <a:r>
              <a:rPr lang="en-US" sz="1800" dirty="0" smtClean="0"/>
              <a:t>!</a:t>
            </a:r>
            <a:endParaRPr lang="ru-RU" sz="1800" dirty="0" smtClean="0"/>
          </a:p>
          <a:p>
            <a:endParaRPr lang="ru-RU" sz="1800" dirty="0"/>
          </a:p>
          <a:p>
            <a:endParaRPr lang="ru-RU" sz="1800" dirty="0"/>
          </a:p>
          <a:p>
            <a:endParaRPr lang="ru-RU" sz="1800" dirty="0"/>
          </a:p>
        </p:txBody>
      </p:sp>
      <p:pic>
        <p:nvPicPr>
          <p:cNvPr id="7" name="Рисунок 6"/>
          <p:cNvPicPr>
            <a:picLocks noChangeAspect="1"/>
          </p:cNvPicPr>
          <p:nvPr/>
        </p:nvPicPr>
        <p:blipFill rotWithShape="1">
          <a:blip r:embed="rId2" cstate="print">
            <a:extLst>
              <a:ext uri="{28A0092B-C50C-407E-A947-70E740481C1C}">
                <a14:useLocalDpi xmlns:a14="http://schemas.microsoft.com/office/drawing/2010/main" val="0"/>
              </a:ext>
            </a:extLst>
          </a:blip>
          <a:srcRect l="9119"/>
          <a:stretch/>
        </p:blipFill>
        <p:spPr>
          <a:xfrm>
            <a:off x="648586" y="1900054"/>
            <a:ext cx="3771705" cy="2180864"/>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586" y="4402205"/>
            <a:ext cx="3753293" cy="2096046"/>
          </a:xfrm>
          <a:prstGeom prst="rect">
            <a:avLst/>
          </a:prstGeom>
        </p:spPr>
      </p:pic>
    </p:spTree>
    <p:extLst>
      <p:ext uri="{BB962C8B-B14F-4D97-AF65-F5344CB8AC3E}">
        <p14:creationId xmlns:p14="http://schemas.microsoft.com/office/powerpoint/2010/main" val="15179396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Innovation </a:t>
            </a:r>
            <a:r>
              <a:rPr lang="en-US" dirty="0"/>
              <a:t>hub</a:t>
            </a:r>
            <a:endParaRPr lang="ru-RU" dirty="0"/>
          </a:p>
        </p:txBody>
      </p:sp>
      <p:sp>
        <p:nvSpPr>
          <p:cNvPr id="4" name="Объект 3"/>
          <p:cNvSpPr>
            <a:spLocks noGrp="1"/>
          </p:cNvSpPr>
          <p:nvPr>
            <p:ph idx="14"/>
          </p:nvPr>
        </p:nvSpPr>
        <p:spPr>
          <a:xfrm>
            <a:off x="6173647" y="1825625"/>
            <a:ext cx="5452296" cy="4351338"/>
          </a:xfrm>
        </p:spPr>
        <p:txBody>
          <a:bodyPr/>
          <a:lstStyle/>
          <a:p>
            <a:r>
              <a:rPr lang="en-US" sz="1800" dirty="0"/>
              <a:t>Digitalization is one of the key business challenges</a:t>
            </a:r>
            <a:r>
              <a:rPr lang="en-US" sz="1800" dirty="0" smtClean="0"/>
              <a:t>.</a:t>
            </a:r>
            <a:endParaRPr lang="ru-RU" sz="1800" dirty="0" smtClean="0"/>
          </a:p>
          <a:p>
            <a:r>
              <a:rPr lang="en-US" sz="1800" dirty="0" smtClean="0"/>
              <a:t>To </a:t>
            </a:r>
            <a:r>
              <a:rPr lang="en-US" sz="1800" dirty="0"/>
              <a:t>implement a 3PL project and provide e-commerce sites, PULSE uses complex solutions for the collection and processing of huge amounts of data; IT technologies that ensure close interaction with partners at the level of accounting and warehouse systems; automated exchange between IT systems of the PULSE company and IT systems of partners using electronic document management</a:t>
            </a:r>
            <a:r>
              <a:rPr lang="en-US" sz="1800" dirty="0" smtClean="0"/>
              <a:t>.</a:t>
            </a:r>
            <a:endParaRPr lang="ru-RU" sz="1800" dirty="0" smtClean="0"/>
          </a:p>
          <a:p>
            <a:r>
              <a:rPr lang="en-US" sz="1800" dirty="0" smtClean="0"/>
              <a:t>In </a:t>
            </a:r>
            <a:r>
              <a:rPr lang="en-US" sz="1800" dirty="0"/>
              <a:t>this we see the synergy of the distribution and logistics business.</a:t>
            </a:r>
            <a:endParaRPr lang="ru-RU" sz="1800" dirty="0" smtClean="0"/>
          </a:p>
          <a:p>
            <a:endParaRPr lang="ru-RU" sz="1800" dirty="0"/>
          </a:p>
          <a:p>
            <a:pPr marL="0" indent="0">
              <a:buNone/>
            </a:pPr>
            <a:endParaRPr lang="ru-RU" sz="1800" b="0" dirty="0"/>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5629" y="3147898"/>
            <a:ext cx="2036240" cy="2036240"/>
          </a:xfrm>
          <a:prstGeom prst="rect">
            <a:avLst/>
          </a:prstGeom>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861" y="4315618"/>
            <a:ext cx="2335711" cy="2335711"/>
          </a:xfrm>
          <a:prstGeom prst="rect">
            <a:avLst/>
          </a:prstGeom>
        </p:spPr>
      </p:pic>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758" y="2707197"/>
            <a:ext cx="2036240" cy="2036240"/>
          </a:xfrm>
          <a:prstGeom prst="rect">
            <a:avLst/>
          </a:prstGeom>
        </p:spPr>
      </p:pic>
      <p:pic>
        <p:nvPicPr>
          <p:cNvPr id="13" name="Рисунок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3583" y="1377552"/>
            <a:ext cx="2036240" cy="2036240"/>
          </a:xfrm>
          <a:prstGeom prst="rect">
            <a:avLst/>
          </a:prstGeom>
        </p:spPr>
      </p:pic>
      <p:pic>
        <p:nvPicPr>
          <p:cNvPr id="15" name="Рисунок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9656" y="4473845"/>
            <a:ext cx="2036240" cy="2042337"/>
          </a:xfrm>
          <a:prstGeom prst="rect">
            <a:avLst/>
          </a:prstGeom>
        </p:spPr>
      </p:pic>
      <p:pic>
        <p:nvPicPr>
          <p:cNvPr id="16" name="Рисунок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1938" y="2707197"/>
            <a:ext cx="2036240" cy="2036240"/>
          </a:xfrm>
          <a:prstGeom prst="rect">
            <a:avLst/>
          </a:prstGeom>
        </p:spPr>
      </p:pic>
    </p:spTree>
    <p:extLst>
      <p:ext uri="{BB962C8B-B14F-4D97-AF65-F5344CB8AC3E}">
        <p14:creationId xmlns:p14="http://schemas.microsoft.com/office/powerpoint/2010/main" val="3996479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Project </a:t>
            </a:r>
            <a:r>
              <a:rPr lang="en-US" dirty="0"/>
              <a:t>"3PL"</a:t>
            </a:r>
            <a:endParaRPr lang="ru-RU" dirty="0"/>
          </a:p>
        </p:txBody>
      </p:sp>
      <p:sp>
        <p:nvSpPr>
          <p:cNvPr id="8" name="Объект 7"/>
          <p:cNvSpPr>
            <a:spLocks noGrp="1"/>
          </p:cNvSpPr>
          <p:nvPr>
            <p:ph idx="14"/>
          </p:nvPr>
        </p:nvSpPr>
        <p:spPr>
          <a:xfrm>
            <a:off x="4586748" y="1515660"/>
            <a:ext cx="7388942" cy="4495031"/>
          </a:xfrm>
        </p:spPr>
        <p:txBody>
          <a:bodyPr/>
          <a:lstStyle/>
          <a:p>
            <a:r>
              <a:rPr lang="en-US" sz="1800" dirty="0"/>
              <a:t>3PL (Third Party Logistics) is a complex of logistics services that includes delivery, storage, inventory management, order picking and delivery to pharmacies including integration with partner IT </a:t>
            </a:r>
            <a:r>
              <a:rPr lang="en-US" sz="1800" dirty="0" smtClean="0"/>
              <a:t>systems</a:t>
            </a:r>
            <a:endParaRPr lang="ru-RU" sz="1800" dirty="0" smtClean="0"/>
          </a:p>
          <a:p>
            <a:r>
              <a:rPr lang="en-US" sz="1800" dirty="0"/>
              <a:t>The development of 3PL logistics is one of the priority strategic areas of business. The daily goal of the PULSE team is to develop solutions that bring partners economic sustainability and give full control over business operations</a:t>
            </a:r>
            <a:r>
              <a:rPr lang="en-US" sz="1800" dirty="0" smtClean="0"/>
              <a:t>.</a:t>
            </a:r>
          </a:p>
          <a:p>
            <a:r>
              <a:rPr lang="en-US" sz="1800" dirty="0"/>
              <a:t>Benefits of cooperation with PULSE:</a:t>
            </a:r>
          </a:p>
          <a:p>
            <a:pPr marL="0" indent="0">
              <a:buNone/>
            </a:pPr>
            <a:r>
              <a:rPr lang="en-US" sz="1800" dirty="0" smtClean="0"/>
              <a:t>    - collection </a:t>
            </a:r>
            <a:r>
              <a:rPr lang="en-US" sz="1800" dirty="0"/>
              <a:t>of orders at all 14 regional </a:t>
            </a:r>
            <a:r>
              <a:rPr lang="en-US" sz="1800" dirty="0" smtClean="0"/>
              <a:t>    warehouses </a:t>
            </a:r>
            <a:r>
              <a:rPr lang="en-US" sz="1800" dirty="0"/>
              <a:t>of the PULSE company</a:t>
            </a:r>
          </a:p>
          <a:p>
            <a:pPr marL="0" indent="0">
              <a:buNone/>
            </a:pPr>
            <a:r>
              <a:rPr lang="en-US" sz="1800" dirty="0" smtClean="0"/>
              <a:t>    - delivery </a:t>
            </a:r>
            <a:r>
              <a:rPr lang="en-US" sz="1800" dirty="0"/>
              <a:t>of collected orders to consignees in compliance with all contractual conditions in any of the regions of the Russian Federation</a:t>
            </a:r>
          </a:p>
          <a:p>
            <a:pPr marL="0" indent="0">
              <a:buNone/>
            </a:pPr>
            <a:r>
              <a:rPr lang="en-US" sz="1800" dirty="0" smtClean="0"/>
              <a:t>    - automated </a:t>
            </a:r>
            <a:r>
              <a:rPr lang="en-US" sz="1800" dirty="0"/>
              <a:t>transfer of information at all stages to the IT-system of </a:t>
            </a:r>
            <a:r>
              <a:rPr lang="en-US" sz="1800" dirty="0" smtClean="0"/>
              <a:t>partners</a:t>
            </a:r>
          </a:p>
          <a:p>
            <a:r>
              <a:rPr lang="en-US" sz="1800" dirty="0"/>
              <a:t>In 2020, within the framework of the 3PL project, more than 290,000 customer shipments were carried out to more than 7,000 delivery addresses.</a:t>
            </a:r>
            <a:endParaRPr lang="ru-RU" sz="1800" dirty="0" smtClean="0"/>
          </a:p>
          <a:p>
            <a:endParaRPr lang="ru-RU" sz="1800" dirty="0"/>
          </a:p>
          <a:p>
            <a:endParaRPr lang="ru-RU" sz="1800" dirty="0"/>
          </a:p>
          <a:p>
            <a:endParaRPr lang="ru-RU" sz="1800" dirty="0"/>
          </a:p>
        </p:txBody>
      </p:sp>
      <p:pic>
        <p:nvPicPr>
          <p:cNvPr id="4" name="Объект 3"/>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450006" y="1909657"/>
            <a:ext cx="3930265" cy="3929345"/>
          </a:xfrm>
        </p:spPr>
      </p:pic>
    </p:spTree>
    <p:extLst>
      <p:ext uri="{BB962C8B-B14F-4D97-AF65-F5344CB8AC3E}">
        <p14:creationId xmlns:p14="http://schemas.microsoft.com/office/powerpoint/2010/main" val="10229779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Project "Rubber shelf"</a:t>
            </a:r>
            <a:endParaRPr lang="ru-RU" dirty="0"/>
          </a:p>
        </p:txBody>
      </p:sp>
      <p:pic>
        <p:nvPicPr>
          <p:cNvPr id="6" name="Объект 5"/>
          <p:cNvPicPr>
            <a:picLocks noGrp="1" noChangeAspect="1"/>
          </p:cNvPicPr>
          <p:nvPr>
            <p:ph idx="13"/>
          </p:nvPr>
        </p:nvPicPr>
        <p:blipFill>
          <a:blip r:embed="rId2"/>
          <a:stretch>
            <a:fillRect/>
          </a:stretch>
        </p:blipFill>
        <p:spPr>
          <a:xfrm>
            <a:off x="501178" y="1655504"/>
            <a:ext cx="3077371" cy="4351338"/>
          </a:xfrm>
          <a:prstGeom prst="rect">
            <a:avLst/>
          </a:prstGeom>
        </p:spPr>
      </p:pic>
      <p:sp>
        <p:nvSpPr>
          <p:cNvPr id="5" name="Объект 4"/>
          <p:cNvSpPr>
            <a:spLocks noGrp="1"/>
          </p:cNvSpPr>
          <p:nvPr>
            <p:ph idx="15"/>
          </p:nvPr>
        </p:nvSpPr>
        <p:spPr>
          <a:xfrm>
            <a:off x="3710763" y="1682857"/>
            <a:ext cx="8240232" cy="5283999"/>
          </a:xfrm>
        </p:spPr>
        <p:txBody>
          <a:bodyPr/>
          <a:lstStyle/>
          <a:p>
            <a:r>
              <a:rPr lang="en-US" sz="1600" dirty="0"/>
              <a:t>In 2020, FC PULSE together with </a:t>
            </a:r>
            <a:r>
              <a:rPr lang="en-US" sz="1600" dirty="0" smtClean="0"/>
              <a:t>GC ASNA launched </a:t>
            </a:r>
            <a:r>
              <a:rPr lang="en-US" sz="1600" dirty="0"/>
              <a:t>the "RUBBER SHELF" service for partner </a:t>
            </a:r>
            <a:r>
              <a:rPr lang="en-US" sz="1600" dirty="0" smtClean="0"/>
              <a:t>pharmacies</a:t>
            </a:r>
          </a:p>
          <a:p>
            <a:r>
              <a:rPr lang="en-US" sz="1600" dirty="0"/>
              <a:t>Visitors to the site asna.ru are no longer limited by the availability of drugs in a particular pharmacy, they have at their disposal all items from the current price list, and most importantly, the depth of FC PULSE stocks</a:t>
            </a:r>
            <a:r>
              <a:rPr lang="en-US" sz="1600" dirty="0" smtClean="0"/>
              <a:t>.</a:t>
            </a:r>
          </a:p>
          <a:p>
            <a:r>
              <a:rPr lang="en-US" sz="1600" dirty="0"/>
              <a:t>After connecting the pharmacy network to the </a:t>
            </a:r>
            <a:r>
              <a:rPr lang="en-US" sz="1600" dirty="0" smtClean="0"/>
              <a:t>“ASNA </a:t>
            </a:r>
            <a:r>
              <a:rPr lang="en-US" sz="1600" dirty="0"/>
              <a:t>+ </a:t>
            </a:r>
            <a:r>
              <a:rPr lang="en-US" sz="1600" dirty="0" smtClean="0"/>
              <a:t>PULSE” </a:t>
            </a:r>
            <a:r>
              <a:rPr lang="en-US" sz="1600" dirty="0"/>
              <a:t>system, the </a:t>
            </a:r>
            <a:r>
              <a:rPr lang="en-US" sz="1600" dirty="0" smtClean="0"/>
              <a:t>costumer </a:t>
            </a:r>
            <a:r>
              <a:rPr lang="en-US" sz="1600" dirty="0"/>
              <a:t>will be able to book a drug on the asna.ru website and pick up his order at the pharmacy on the day of ordering, or order delivery to the pharmacy from the FC PULSE warehouse </a:t>
            </a:r>
            <a:r>
              <a:rPr lang="en-US" sz="1600" dirty="0" smtClean="0"/>
              <a:t>on the </a:t>
            </a:r>
            <a:r>
              <a:rPr lang="en-US" sz="1600" dirty="0"/>
              <a:t>next day</a:t>
            </a:r>
            <a:r>
              <a:rPr lang="en-US" sz="1600" dirty="0" smtClean="0"/>
              <a:t>.</a:t>
            </a:r>
          </a:p>
          <a:p>
            <a:r>
              <a:rPr lang="en-US" sz="1600" dirty="0"/>
              <a:t>Benefits for pharmacies</a:t>
            </a:r>
            <a:r>
              <a:rPr lang="en-US" sz="1600" dirty="0" smtClean="0"/>
              <a:t>:</a:t>
            </a:r>
          </a:p>
          <a:p>
            <a:pPr marL="0" indent="0">
              <a:buNone/>
            </a:pPr>
            <a:r>
              <a:rPr lang="ru-RU" sz="1600" dirty="0" smtClean="0"/>
              <a:t>      - </a:t>
            </a:r>
            <a:r>
              <a:rPr lang="en-US" sz="1600" dirty="0"/>
              <a:t>one of the highest commissions on the market;</a:t>
            </a:r>
            <a:r>
              <a:rPr lang="ru-RU" sz="1600" dirty="0" smtClean="0"/>
              <a:t>     </a:t>
            </a:r>
            <a:endParaRPr lang="en-US" sz="1600" dirty="0" smtClean="0"/>
          </a:p>
          <a:p>
            <a:pPr marL="0" indent="0">
              <a:buNone/>
            </a:pPr>
            <a:r>
              <a:rPr lang="en-US" sz="1600" dirty="0" smtClean="0"/>
              <a:t>     </a:t>
            </a:r>
            <a:r>
              <a:rPr lang="ru-RU" sz="1600" dirty="0" smtClean="0"/>
              <a:t> - </a:t>
            </a:r>
            <a:r>
              <a:rPr lang="en-US" sz="1600" dirty="0"/>
              <a:t>additional commission for goods of private label ASNA</a:t>
            </a:r>
            <a:r>
              <a:rPr lang="en-US" sz="1600" dirty="0" smtClean="0"/>
              <a:t>;</a:t>
            </a:r>
          </a:p>
          <a:p>
            <a:pPr marL="0" indent="0">
              <a:buNone/>
            </a:pPr>
            <a:r>
              <a:rPr lang="ru-RU" sz="1600" dirty="0" smtClean="0"/>
              <a:t>      - </a:t>
            </a:r>
            <a:r>
              <a:rPr lang="en-US" sz="1600" dirty="0"/>
              <a:t>deferred payment for orders will correspond to the current conditions of work with FC PULSE</a:t>
            </a:r>
            <a:r>
              <a:rPr lang="en-US" sz="1600" dirty="0" smtClean="0"/>
              <a:t>;</a:t>
            </a:r>
          </a:p>
          <a:p>
            <a:pPr marL="0" indent="0">
              <a:buNone/>
            </a:pPr>
            <a:r>
              <a:rPr lang="ru-RU" sz="1600" dirty="0" smtClean="0"/>
              <a:t>      - </a:t>
            </a:r>
            <a:r>
              <a:rPr lang="en-US" sz="1600" dirty="0"/>
              <a:t>the financial cycle of the business will improve by reducing the turnover period of the pharmacy inventory =&gt; </a:t>
            </a:r>
            <a:r>
              <a:rPr lang="en-US" sz="1600" dirty="0" smtClean="0"/>
              <a:t>it is not necessary to </a:t>
            </a:r>
            <a:r>
              <a:rPr lang="en-US" sz="1600" dirty="0"/>
              <a:t>keep </a:t>
            </a:r>
            <a:r>
              <a:rPr lang="en-US" sz="1600" dirty="0" smtClean="0"/>
              <a:t>on stock goods </a:t>
            </a:r>
            <a:r>
              <a:rPr lang="en-US" sz="1600" dirty="0"/>
              <a:t>with specific </a:t>
            </a:r>
            <a:r>
              <a:rPr lang="en-US" sz="1600" dirty="0" smtClean="0"/>
              <a:t>demand</a:t>
            </a:r>
            <a:endParaRPr lang="ru-RU" sz="1600" dirty="0"/>
          </a:p>
        </p:txBody>
      </p:sp>
    </p:spTree>
    <p:extLst>
      <p:ext uri="{BB962C8B-B14F-4D97-AF65-F5344CB8AC3E}">
        <p14:creationId xmlns:p14="http://schemas.microsoft.com/office/powerpoint/2010/main" val="3375570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2"/>
          <p:cNvPicPr>
            <a:picLocks noGrp="1" noChangeAspect="1"/>
          </p:cNvPicPr>
          <p:nvPr>
            <p:ph idx="13"/>
          </p:nvPr>
        </p:nvPicPr>
        <p:blipFill>
          <a:blip r:embed="rId2"/>
          <a:stretch>
            <a:fillRect/>
          </a:stretch>
        </p:blipFill>
        <p:spPr>
          <a:xfrm>
            <a:off x="383177" y="1329481"/>
            <a:ext cx="5059680" cy="5059680"/>
          </a:xfrm>
          <a:prstGeom prst="rect">
            <a:avLst/>
          </a:prstGeom>
        </p:spPr>
      </p:pic>
      <p:sp>
        <p:nvSpPr>
          <p:cNvPr id="9" name="Заголовок 8"/>
          <p:cNvSpPr>
            <a:spLocks noGrp="1"/>
          </p:cNvSpPr>
          <p:nvPr>
            <p:ph type="title"/>
          </p:nvPr>
        </p:nvSpPr>
        <p:spPr/>
        <p:txBody>
          <a:bodyPr/>
          <a:lstStyle/>
          <a:p>
            <a:r>
              <a:rPr lang="en-US" dirty="0"/>
              <a:t>Marketing Union "CONSTELLATION"</a:t>
            </a:r>
            <a:endParaRPr lang="ru-RU" dirty="0"/>
          </a:p>
        </p:txBody>
      </p:sp>
      <p:sp>
        <p:nvSpPr>
          <p:cNvPr id="11" name="Объект 10"/>
          <p:cNvSpPr>
            <a:spLocks noGrp="1"/>
          </p:cNvSpPr>
          <p:nvPr>
            <p:ph idx="14"/>
          </p:nvPr>
        </p:nvSpPr>
        <p:spPr>
          <a:xfrm>
            <a:off x="5735577" y="2166275"/>
            <a:ext cx="6158221" cy="4351338"/>
          </a:xfrm>
        </p:spPr>
        <p:txBody>
          <a:bodyPr/>
          <a:lstStyle/>
          <a:p>
            <a:r>
              <a:rPr lang="en-US" sz="1600" dirty="0"/>
              <a:t>In order to preserve the versatility of the pharmaceutical market and provide equal opportunities to all participants, the national pharmaceutical distributor PULSE has created and is developing the marketing union "SOZVEZDIE" - an association of independent participants in the pharmaceutical market: pharmacies, manufacturers and a software product integrator</a:t>
            </a:r>
            <a:r>
              <a:rPr lang="en-US" sz="1600" dirty="0" smtClean="0"/>
              <a:t>.</a:t>
            </a:r>
          </a:p>
          <a:p>
            <a:r>
              <a:rPr lang="en-US" sz="1600" dirty="0"/>
              <a:t>Today MS "SOZVEZDIE" unites more than 4,400 "non-chain" pharmacies, which successfully compete with federal chains.</a:t>
            </a:r>
          </a:p>
          <a:p>
            <a:r>
              <a:rPr lang="en-US" sz="1600" dirty="0"/>
              <a:t>Plans for 2021 include cooperation with more than 5,500 pharmacies.</a:t>
            </a:r>
            <a:endParaRPr lang="ru-RU" sz="1600" dirty="0"/>
          </a:p>
        </p:txBody>
      </p:sp>
    </p:spTree>
    <p:extLst>
      <p:ext uri="{BB962C8B-B14F-4D97-AF65-F5344CB8AC3E}">
        <p14:creationId xmlns:p14="http://schemas.microsoft.com/office/powerpoint/2010/main" val="42710566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p:cNvSpPr>
            <a:spLocks/>
          </p:cNvSpPr>
          <p:nvPr/>
        </p:nvSpPr>
        <p:spPr bwMode="auto">
          <a:xfrm>
            <a:off x="-3175" y="5311774"/>
            <a:ext cx="2762250" cy="1546225"/>
          </a:xfrm>
          <a:custGeom>
            <a:avLst/>
            <a:gdLst>
              <a:gd name="T0" fmla="*/ 0 w 1740"/>
              <a:gd name="T1" fmla="*/ 0 h 974"/>
              <a:gd name="T2" fmla="*/ 812 w 1740"/>
              <a:gd name="T3" fmla="*/ 81 h 974"/>
              <a:gd name="T4" fmla="*/ 1740 w 1740"/>
              <a:gd name="T5" fmla="*/ 347 h 974"/>
              <a:gd name="T6" fmla="*/ 696 w 1740"/>
              <a:gd name="T7" fmla="*/ 974 h 974"/>
              <a:gd name="T8" fmla="*/ 0 w 1740"/>
              <a:gd name="T9" fmla="*/ 974 h 974"/>
              <a:gd name="T10" fmla="*/ 0 w 1740"/>
              <a:gd name="T11" fmla="*/ 0 h 974"/>
            </a:gdLst>
            <a:ahLst/>
            <a:cxnLst>
              <a:cxn ang="0">
                <a:pos x="T0" y="T1"/>
              </a:cxn>
              <a:cxn ang="0">
                <a:pos x="T2" y="T3"/>
              </a:cxn>
              <a:cxn ang="0">
                <a:pos x="T4" y="T5"/>
              </a:cxn>
              <a:cxn ang="0">
                <a:pos x="T6" y="T7"/>
              </a:cxn>
              <a:cxn ang="0">
                <a:pos x="T8" y="T9"/>
              </a:cxn>
              <a:cxn ang="0">
                <a:pos x="T10" y="T11"/>
              </a:cxn>
            </a:cxnLst>
            <a:rect l="0" t="0" r="r" b="b"/>
            <a:pathLst>
              <a:path w="1740" h="974">
                <a:moveTo>
                  <a:pt x="0" y="0"/>
                </a:moveTo>
                <a:lnTo>
                  <a:pt x="812" y="81"/>
                </a:lnTo>
                <a:lnTo>
                  <a:pt x="1740" y="347"/>
                </a:lnTo>
                <a:lnTo>
                  <a:pt x="696" y="974"/>
                </a:lnTo>
                <a:lnTo>
                  <a:pt x="0" y="974"/>
                </a:lnTo>
                <a:lnTo>
                  <a:pt x="0" y="0"/>
                </a:lnTo>
                <a:close/>
              </a:path>
            </a:pathLst>
          </a:custGeom>
          <a:solidFill>
            <a:srgbClr val="8AB4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7"/>
          <p:cNvSpPr>
            <a:spLocks/>
          </p:cNvSpPr>
          <p:nvPr/>
        </p:nvSpPr>
        <p:spPr bwMode="auto">
          <a:xfrm>
            <a:off x="2095500" y="5505449"/>
            <a:ext cx="3441700" cy="1352550"/>
          </a:xfrm>
          <a:custGeom>
            <a:avLst/>
            <a:gdLst>
              <a:gd name="T0" fmla="*/ 559 w 2168"/>
              <a:gd name="T1" fmla="*/ 0 h 852"/>
              <a:gd name="T2" fmla="*/ 812 w 2168"/>
              <a:gd name="T3" fmla="*/ 264 h 852"/>
              <a:gd name="T4" fmla="*/ 1673 w 2168"/>
              <a:gd name="T5" fmla="*/ 426 h 852"/>
              <a:gd name="T6" fmla="*/ 1189 w 2168"/>
              <a:gd name="T7" fmla="*/ 655 h 852"/>
              <a:gd name="T8" fmla="*/ 1379 w 2168"/>
              <a:gd name="T9" fmla="*/ 852 h 852"/>
              <a:gd name="T10" fmla="*/ 773 w 2168"/>
              <a:gd name="T11" fmla="*/ 852 h 852"/>
              <a:gd name="T12" fmla="*/ 771 w 2168"/>
              <a:gd name="T13" fmla="*/ 852 h 852"/>
              <a:gd name="T14" fmla="*/ 471 w 2168"/>
              <a:gd name="T15" fmla="*/ 852 h 852"/>
              <a:gd name="T16" fmla="*/ 471 w 2168"/>
              <a:gd name="T17" fmla="*/ 852 h 852"/>
              <a:gd name="T18" fmla="*/ 230 w 2168"/>
              <a:gd name="T19" fmla="*/ 852 h 852"/>
              <a:gd name="T20" fmla="*/ 230 w 2168"/>
              <a:gd name="T21" fmla="*/ 852 h 852"/>
              <a:gd name="T22" fmla="*/ 0 w 2168"/>
              <a:gd name="T23" fmla="*/ 852 h 852"/>
              <a:gd name="T24" fmla="*/ 0 w 2168"/>
              <a:gd name="T25" fmla="*/ 852 h 852"/>
              <a:gd name="T26" fmla="*/ 2168 w 2168"/>
              <a:gd name="T27" fmla="*/ 852 h 852"/>
              <a:gd name="T28" fmla="*/ 1569 w 2168"/>
              <a:gd name="T29" fmla="*/ 333 h 852"/>
              <a:gd name="T30" fmla="*/ 1995 w 2168"/>
              <a:gd name="T31" fmla="*/ 456 h 852"/>
              <a:gd name="T32" fmla="*/ 1944 w 2168"/>
              <a:gd name="T33" fmla="*/ 339 h 852"/>
              <a:gd name="T34" fmla="*/ 559 w 2168"/>
              <a:gd name="T35" fmla="*/ 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8" h="852">
                <a:moveTo>
                  <a:pt x="559" y="0"/>
                </a:moveTo>
                <a:lnTo>
                  <a:pt x="812" y="264"/>
                </a:lnTo>
                <a:lnTo>
                  <a:pt x="1673" y="426"/>
                </a:lnTo>
                <a:lnTo>
                  <a:pt x="1189" y="655"/>
                </a:lnTo>
                <a:lnTo>
                  <a:pt x="1379" y="852"/>
                </a:lnTo>
                <a:lnTo>
                  <a:pt x="773" y="852"/>
                </a:lnTo>
                <a:lnTo>
                  <a:pt x="771" y="852"/>
                </a:lnTo>
                <a:lnTo>
                  <a:pt x="471" y="852"/>
                </a:lnTo>
                <a:lnTo>
                  <a:pt x="471" y="852"/>
                </a:lnTo>
                <a:lnTo>
                  <a:pt x="230" y="852"/>
                </a:lnTo>
                <a:lnTo>
                  <a:pt x="230" y="852"/>
                </a:lnTo>
                <a:lnTo>
                  <a:pt x="0" y="852"/>
                </a:lnTo>
                <a:lnTo>
                  <a:pt x="0" y="852"/>
                </a:lnTo>
                <a:lnTo>
                  <a:pt x="2168" y="852"/>
                </a:lnTo>
                <a:lnTo>
                  <a:pt x="1569" y="333"/>
                </a:lnTo>
                <a:lnTo>
                  <a:pt x="1995" y="456"/>
                </a:lnTo>
                <a:lnTo>
                  <a:pt x="1944" y="339"/>
                </a:lnTo>
                <a:lnTo>
                  <a:pt x="559" y="0"/>
                </a:lnTo>
                <a:close/>
              </a:path>
            </a:pathLst>
          </a:custGeom>
          <a:solidFill>
            <a:srgbClr val="F4E0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9"/>
          <p:cNvSpPr>
            <a:spLocks/>
          </p:cNvSpPr>
          <p:nvPr/>
        </p:nvSpPr>
        <p:spPr bwMode="auto">
          <a:xfrm>
            <a:off x="2185988" y="5699124"/>
            <a:ext cx="2565400" cy="1158875"/>
          </a:xfrm>
          <a:custGeom>
            <a:avLst/>
            <a:gdLst>
              <a:gd name="T0" fmla="*/ 0 w 1616"/>
              <a:gd name="T1" fmla="*/ 0 h 730"/>
              <a:gd name="T2" fmla="*/ 1616 w 1616"/>
              <a:gd name="T3" fmla="*/ 304 h 730"/>
              <a:gd name="T4" fmla="*/ 714 w 1616"/>
              <a:gd name="T5" fmla="*/ 730 h 730"/>
              <a:gd name="T6" fmla="*/ 414 w 1616"/>
              <a:gd name="T7" fmla="*/ 730 h 730"/>
              <a:gd name="T8" fmla="*/ 0 w 1616"/>
              <a:gd name="T9" fmla="*/ 0 h 730"/>
            </a:gdLst>
            <a:ahLst/>
            <a:cxnLst>
              <a:cxn ang="0">
                <a:pos x="T0" y="T1"/>
              </a:cxn>
              <a:cxn ang="0">
                <a:pos x="T2" y="T3"/>
              </a:cxn>
              <a:cxn ang="0">
                <a:pos x="T4" y="T5"/>
              </a:cxn>
              <a:cxn ang="0">
                <a:pos x="T6" y="T7"/>
              </a:cxn>
              <a:cxn ang="0">
                <a:pos x="T8" y="T9"/>
              </a:cxn>
            </a:cxnLst>
            <a:rect l="0" t="0" r="r" b="b"/>
            <a:pathLst>
              <a:path w="1616" h="730">
                <a:moveTo>
                  <a:pt x="0" y="0"/>
                </a:moveTo>
                <a:lnTo>
                  <a:pt x="1616" y="304"/>
                </a:lnTo>
                <a:lnTo>
                  <a:pt x="714" y="730"/>
                </a:lnTo>
                <a:lnTo>
                  <a:pt x="414" y="730"/>
                </a:lnTo>
                <a:lnTo>
                  <a:pt x="0" y="0"/>
                </a:lnTo>
                <a:close/>
              </a:path>
            </a:pathLst>
          </a:custGeom>
          <a:solidFill>
            <a:srgbClr val="ACD0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
          <p:cNvSpPr>
            <a:spLocks noEditPoints="1"/>
          </p:cNvSpPr>
          <p:nvPr/>
        </p:nvSpPr>
        <p:spPr bwMode="auto">
          <a:xfrm>
            <a:off x="2008188" y="5505449"/>
            <a:ext cx="974725" cy="1108075"/>
          </a:xfrm>
          <a:custGeom>
            <a:avLst/>
            <a:gdLst>
              <a:gd name="T0" fmla="*/ 247 w 614"/>
              <a:gd name="T1" fmla="*/ 361 h 698"/>
              <a:gd name="T2" fmla="*/ 0 w 614"/>
              <a:gd name="T3" fmla="*/ 509 h 698"/>
              <a:gd name="T4" fmla="*/ 157 w 614"/>
              <a:gd name="T5" fmla="*/ 698 h 698"/>
              <a:gd name="T6" fmla="*/ 308 w 614"/>
              <a:gd name="T7" fmla="*/ 467 h 698"/>
              <a:gd name="T8" fmla="*/ 247 w 614"/>
              <a:gd name="T9" fmla="*/ 361 h 698"/>
              <a:gd name="T10" fmla="*/ 614 w 614"/>
              <a:gd name="T11" fmla="*/ 0 h 698"/>
              <a:gd name="T12" fmla="*/ 112 w 614"/>
              <a:gd name="T13" fmla="*/ 122 h 698"/>
              <a:gd name="T14" fmla="*/ 114 w 614"/>
              <a:gd name="T15" fmla="*/ 122 h 698"/>
              <a:gd name="T16" fmla="*/ 489 w 614"/>
              <a:gd name="T17" fmla="*/ 193 h 698"/>
              <a:gd name="T18" fmla="*/ 614 w 614"/>
              <a:gd name="T19"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4" h="698">
                <a:moveTo>
                  <a:pt x="247" y="361"/>
                </a:moveTo>
                <a:lnTo>
                  <a:pt x="0" y="509"/>
                </a:lnTo>
                <a:lnTo>
                  <a:pt x="157" y="698"/>
                </a:lnTo>
                <a:lnTo>
                  <a:pt x="308" y="467"/>
                </a:lnTo>
                <a:lnTo>
                  <a:pt x="247" y="361"/>
                </a:lnTo>
                <a:close/>
                <a:moveTo>
                  <a:pt x="614" y="0"/>
                </a:moveTo>
                <a:lnTo>
                  <a:pt x="112" y="122"/>
                </a:lnTo>
                <a:lnTo>
                  <a:pt x="114" y="122"/>
                </a:lnTo>
                <a:lnTo>
                  <a:pt x="489" y="193"/>
                </a:lnTo>
                <a:lnTo>
                  <a:pt x="614" y="0"/>
                </a:lnTo>
                <a:close/>
              </a:path>
            </a:pathLst>
          </a:custGeom>
          <a:solidFill>
            <a:srgbClr val="C5DE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3"/>
          <p:cNvSpPr>
            <a:spLocks/>
          </p:cNvSpPr>
          <p:nvPr/>
        </p:nvSpPr>
        <p:spPr bwMode="auto">
          <a:xfrm>
            <a:off x="1612900" y="6047472"/>
            <a:ext cx="787400" cy="614363"/>
          </a:xfrm>
          <a:custGeom>
            <a:avLst/>
            <a:gdLst>
              <a:gd name="T0" fmla="*/ 361 w 496"/>
              <a:gd name="T1" fmla="*/ 0 h 387"/>
              <a:gd name="T2" fmla="*/ 2 w 496"/>
              <a:gd name="T3" fmla="*/ 85 h 387"/>
              <a:gd name="T4" fmla="*/ 0 w 496"/>
              <a:gd name="T5" fmla="*/ 87 h 387"/>
              <a:gd name="T6" fmla="*/ 249 w 496"/>
              <a:gd name="T7" fmla="*/ 387 h 387"/>
              <a:gd name="T8" fmla="*/ 496 w 496"/>
              <a:gd name="T9" fmla="*/ 239 h 387"/>
              <a:gd name="T10" fmla="*/ 361 w 496"/>
              <a:gd name="T11" fmla="*/ 0 h 387"/>
              <a:gd name="T12" fmla="*/ 363 w 496"/>
              <a:gd name="T13" fmla="*/ 0 h 387"/>
              <a:gd name="T14" fmla="*/ 361 w 496"/>
              <a:gd name="T15" fmla="*/ 0 h 3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387">
                <a:moveTo>
                  <a:pt x="361" y="0"/>
                </a:moveTo>
                <a:lnTo>
                  <a:pt x="2" y="85"/>
                </a:lnTo>
                <a:lnTo>
                  <a:pt x="0" y="87"/>
                </a:lnTo>
                <a:lnTo>
                  <a:pt x="249" y="387"/>
                </a:lnTo>
                <a:lnTo>
                  <a:pt x="496" y="239"/>
                </a:lnTo>
                <a:lnTo>
                  <a:pt x="361" y="0"/>
                </a:lnTo>
                <a:lnTo>
                  <a:pt x="363" y="0"/>
                </a:lnTo>
                <a:lnTo>
                  <a:pt x="361" y="0"/>
                </a:lnTo>
                <a:close/>
              </a:path>
            </a:pathLst>
          </a:custGeom>
          <a:solidFill>
            <a:srgbClr val="A2C8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7"/>
          <p:cNvSpPr>
            <a:spLocks/>
          </p:cNvSpPr>
          <p:nvPr/>
        </p:nvSpPr>
        <p:spPr bwMode="auto">
          <a:xfrm>
            <a:off x="2185988" y="5699124"/>
            <a:ext cx="1797050" cy="1158875"/>
          </a:xfrm>
          <a:custGeom>
            <a:avLst/>
            <a:gdLst>
              <a:gd name="T0" fmla="*/ 0 w 1132"/>
              <a:gd name="T1" fmla="*/ 0 h 730"/>
              <a:gd name="T2" fmla="*/ 135 w 1132"/>
              <a:gd name="T3" fmla="*/ 239 h 730"/>
              <a:gd name="T4" fmla="*/ 196 w 1132"/>
              <a:gd name="T5" fmla="*/ 345 h 730"/>
              <a:gd name="T6" fmla="*/ 414 w 1132"/>
              <a:gd name="T7" fmla="*/ 730 h 730"/>
              <a:gd name="T8" fmla="*/ 716 w 1132"/>
              <a:gd name="T9" fmla="*/ 730 h 730"/>
              <a:gd name="T10" fmla="*/ 1132 w 1132"/>
              <a:gd name="T11" fmla="*/ 533 h 730"/>
              <a:gd name="T12" fmla="*/ 755 w 1132"/>
              <a:gd name="T13" fmla="*/ 142 h 730"/>
              <a:gd name="T14" fmla="*/ 377 w 1132"/>
              <a:gd name="T15" fmla="*/ 71 h 730"/>
              <a:gd name="T16" fmla="*/ 2 w 1132"/>
              <a:gd name="T17" fmla="*/ 0 h 730"/>
              <a:gd name="T18" fmla="*/ 0 w 1132"/>
              <a:gd name="T19" fmla="*/ 0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2" h="730">
                <a:moveTo>
                  <a:pt x="0" y="0"/>
                </a:moveTo>
                <a:lnTo>
                  <a:pt x="135" y="239"/>
                </a:lnTo>
                <a:lnTo>
                  <a:pt x="196" y="345"/>
                </a:lnTo>
                <a:lnTo>
                  <a:pt x="414" y="730"/>
                </a:lnTo>
                <a:lnTo>
                  <a:pt x="716" y="730"/>
                </a:lnTo>
                <a:lnTo>
                  <a:pt x="1132" y="533"/>
                </a:lnTo>
                <a:lnTo>
                  <a:pt x="755" y="142"/>
                </a:lnTo>
                <a:lnTo>
                  <a:pt x="377" y="71"/>
                </a:lnTo>
                <a:lnTo>
                  <a:pt x="2" y="0"/>
                </a:lnTo>
                <a:lnTo>
                  <a:pt x="0" y="0"/>
                </a:lnTo>
                <a:close/>
              </a:path>
            </a:pathLst>
          </a:custGeom>
          <a:solidFill>
            <a:srgbClr val="ACD0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21"/>
          <p:cNvSpPr>
            <a:spLocks/>
          </p:cNvSpPr>
          <p:nvPr/>
        </p:nvSpPr>
        <p:spPr bwMode="auto">
          <a:xfrm>
            <a:off x="-3175" y="5443537"/>
            <a:ext cx="1616075" cy="1414463"/>
          </a:xfrm>
          <a:custGeom>
            <a:avLst/>
            <a:gdLst>
              <a:gd name="T0" fmla="*/ 812 w 1018"/>
              <a:gd name="T1" fmla="*/ 0 h 891"/>
              <a:gd name="T2" fmla="*/ 435 w 1018"/>
              <a:gd name="T3" fmla="*/ 290 h 891"/>
              <a:gd name="T4" fmla="*/ 0 w 1018"/>
              <a:gd name="T5" fmla="*/ 891 h 891"/>
              <a:gd name="T6" fmla="*/ 696 w 1018"/>
              <a:gd name="T7" fmla="*/ 891 h 891"/>
              <a:gd name="T8" fmla="*/ 1018 w 1018"/>
              <a:gd name="T9" fmla="*/ 248 h 891"/>
              <a:gd name="T10" fmla="*/ 812 w 1018"/>
              <a:gd name="T11" fmla="*/ 0 h 891"/>
            </a:gdLst>
            <a:ahLst/>
            <a:cxnLst>
              <a:cxn ang="0">
                <a:pos x="T0" y="T1"/>
              </a:cxn>
              <a:cxn ang="0">
                <a:pos x="T2" y="T3"/>
              </a:cxn>
              <a:cxn ang="0">
                <a:pos x="T4" y="T5"/>
              </a:cxn>
              <a:cxn ang="0">
                <a:pos x="T6" y="T7"/>
              </a:cxn>
              <a:cxn ang="0">
                <a:pos x="T8" y="T9"/>
              </a:cxn>
              <a:cxn ang="0">
                <a:pos x="T10" y="T11"/>
              </a:cxn>
            </a:cxnLst>
            <a:rect l="0" t="0" r="r" b="b"/>
            <a:pathLst>
              <a:path w="1018" h="891">
                <a:moveTo>
                  <a:pt x="812" y="0"/>
                </a:moveTo>
                <a:lnTo>
                  <a:pt x="435" y="290"/>
                </a:lnTo>
                <a:lnTo>
                  <a:pt x="0" y="891"/>
                </a:lnTo>
                <a:lnTo>
                  <a:pt x="696" y="891"/>
                </a:lnTo>
                <a:lnTo>
                  <a:pt x="1018" y="248"/>
                </a:lnTo>
                <a:lnTo>
                  <a:pt x="812" y="0"/>
                </a:lnTo>
                <a:close/>
              </a:path>
            </a:pathLst>
          </a:custGeom>
          <a:solidFill>
            <a:srgbClr val="93C3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25"/>
          <p:cNvSpPr>
            <a:spLocks/>
          </p:cNvSpPr>
          <p:nvPr/>
        </p:nvSpPr>
        <p:spPr bwMode="auto">
          <a:xfrm>
            <a:off x="1101725" y="6313487"/>
            <a:ext cx="1155700" cy="544513"/>
          </a:xfrm>
          <a:custGeom>
            <a:avLst/>
            <a:gdLst>
              <a:gd name="T0" fmla="*/ 571 w 728"/>
              <a:gd name="T1" fmla="*/ 0 h 343"/>
              <a:gd name="T2" fmla="*/ 0 w 728"/>
              <a:gd name="T3" fmla="*/ 343 h 343"/>
              <a:gd name="T4" fmla="*/ 626 w 728"/>
              <a:gd name="T5" fmla="*/ 343 h 343"/>
              <a:gd name="T6" fmla="*/ 728 w 728"/>
              <a:gd name="T7" fmla="*/ 189 h 343"/>
              <a:gd name="T8" fmla="*/ 571 w 728"/>
              <a:gd name="T9" fmla="*/ 0 h 343"/>
            </a:gdLst>
            <a:ahLst/>
            <a:cxnLst>
              <a:cxn ang="0">
                <a:pos x="T0" y="T1"/>
              </a:cxn>
              <a:cxn ang="0">
                <a:pos x="T2" y="T3"/>
              </a:cxn>
              <a:cxn ang="0">
                <a:pos x="T4" y="T5"/>
              </a:cxn>
              <a:cxn ang="0">
                <a:pos x="T6" y="T7"/>
              </a:cxn>
              <a:cxn ang="0">
                <a:pos x="T8" y="T9"/>
              </a:cxn>
            </a:cxnLst>
            <a:rect l="0" t="0" r="r" b="b"/>
            <a:pathLst>
              <a:path w="728" h="343">
                <a:moveTo>
                  <a:pt x="571" y="0"/>
                </a:moveTo>
                <a:lnTo>
                  <a:pt x="0" y="343"/>
                </a:lnTo>
                <a:lnTo>
                  <a:pt x="626" y="343"/>
                </a:lnTo>
                <a:lnTo>
                  <a:pt x="728" y="189"/>
                </a:lnTo>
                <a:lnTo>
                  <a:pt x="571" y="0"/>
                </a:lnTo>
                <a:close/>
              </a:path>
            </a:pathLst>
          </a:custGeom>
          <a:solidFill>
            <a:srgbClr val="9ECB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27"/>
          <p:cNvSpPr>
            <a:spLocks/>
          </p:cNvSpPr>
          <p:nvPr/>
        </p:nvSpPr>
        <p:spPr bwMode="auto">
          <a:xfrm>
            <a:off x="1101725" y="5837237"/>
            <a:ext cx="906463" cy="1020763"/>
          </a:xfrm>
          <a:custGeom>
            <a:avLst/>
            <a:gdLst>
              <a:gd name="T0" fmla="*/ 322 w 571"/>
              <a:gd name="T1" fmla="*/ 0 h 643"/>
              <a:gd name="T2" fmla="*/ 0 w 571"/>
              <a:gd name="T3" fmla="*/ 643 h 643"/>
              <a:gd name="T4" fmla="*/ 571 w 571"/>
              <a:gd name="T5" fmla="*/ 300 h 643"/>
              <a:gd name="T6" fmla="*/ 322 w 571"/>
              <a:gd name="T7" fmla="*/ 0 h 643"/>
            </a:gdLst>
            <a:ahLst/>
            <a:cxnLst>
              <a:cxn ang="0">
                <a:pos x="T0" y="T1"/>
              </a:cxn>
              <a:cxn ang="0">
                <a:pos x="T2" y="T3"/>
              </a:cxn>
              <a:cxn ang="0">
                <a:pos x="T4" y="T5"/>
              </a:cxn>
              <a:cxn ang="0">
                <a:pos x="T6" y="T7"/>
              </a:cxn>
            </a:cxnLst>
            <a:rect l="0" t="0" r="r" b="b"/>
            <a:pathLst>
              <a:path w="571" h="643">
                <a:moveTo>
                  <a:pt x="322" y="0"/>
                </a:moveTo>
                <a:lnTo>
                  <a:pt x="0" y="643"/>
                </a:lnTo>
                <a:lnTo>
                  <a:pt x="571" y="300"/>
                </a:lnTo>
                <a:lnTo>
                  <a:pt x="322" y="0"/>
                </a:lnTo>
                <a:close/>
              </a:path>
            </a:pathLst>
          </a:custGeom>
          <a:solidFill>
            <a:srgbClr val="98C7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29"/>
          <p:cNvSpPr>
            <a:spLocks/>
          </p:cNvSpPr>
          <p:nvPr/>
        </p:nvSpPr>
        <p:spPr bwMode="auto">
          <a:xfrm>
            <a:off x="2095500" y="6613524"/>
            <a:ext cx="365125" cy="244475"/>
          </a:xfrm>
          <a:custGeom>
            <a:avLst/>
            <a:gdLst>
              <a:gd name="T0" fmla="*/ 102 w 230"/>
              <a:gd name="T1" fmla="*/ 0 h 154"/>
              <a:gd name="T2" fmla="*/ 0 w 230"/>
              <a:gd name="T3" fmla="*/ 154 h 154"/>
              <a:gd name="T4" fmla="*/ 230 w 230"/>
              <a:gd name="T5" fmla="*/ 154 h 154"/>
              <a:gd name="T6" fmla="*/ 102 w 230"/>
              <a:gd name="T7" fmla="*/ 0 h 154"/>
            </a:gdLst>
            <a:ahLst/>
            <a:cxnLst>
              <a:cxn ang="0">
                <a:pos x="T0" y="T1"/>
              </a:cxn>
              <a:cxn ang="0">
                <a:pos x="T2" y="T3"/>
              </a:cxn>
              <a:cxn ang="0">
                <a:pos x="T4" y="T5"/>
              </a:cxn>
              <a:cxn ang="0">
                <a:pos x="T6" y="T7"/>
              </a:cxn>
            </a:cxnLst>
            <a:rect l="0" t="0" r="r" b="b"/>
            <a:pathLst>
              <a:path w="230" h="154">
                <a:moveTo>
                  <a:pt x="102" y="0"/>
                </a:moveTo>
                <a:lnTo>
                  <a:pt x="0" y="154"/>
                </a:lnTo>
                <a:lnTo>
                  <a:pt x="230" y="154"/>
                </a:lnTo>
                <a:lnTo>
                  <a:pt x="102" y="0"/>
                </a:lnTo>
                <a:close/>
              </a:path>
            </a:pathLst>
          </a:custGeom>
          <a:solidFill>
            <a:srgbClr val="9E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31"/>
          <p:cNvSpPr>
            <a:spLocks/>
          </p:cNvSpPr>
          <p:nvPr/>
        </p:nvSpPr>
        <p:spPr bwMode="auto">
          <a:xfrm>
            <a:off x="5262563" y="6229349"/>
            <a:ext cx="1382713" cy="628650"/>
          </a:xfrm>
          <a:custGeom>
            <a:avLst/>
            <a:gdLst>
              <a:gd name="T0" fmla="*/ 0 w 871"/>
              <a:gd name="T1" fmla="*/ 0 h 396"/>
              <a:gd name="T2" fmla="*/ 173 w 871"/>
              <a:gd name="T3" fmla="*/ 396 h 396"/>
              <a:gd name="T4" fmla="*/ 871 w 871"/>
              <a:gd name="T5" fmla="*/ 396 h 396"/>
              <a:gd name="T6" fmla="*/ 871 w 871"/>
              <a:gd name="T7" fmla="*/ 396 h 396"/>
              <a:gd name="T8" fmla="*/ 440 w 871"/>
              <a:gd name="T9" fmla="*/ 179 h 396"/>
              <a:gd name="T10" fmla="*/ 371 w 871"/>
              <a:gd name="T11" fmla="*/ 108 h 396"/>
              <a:gd name="T12" fmla="*/ 0 w 871"/>
              <a:gd name="T13" fmla="*/ 0 h 396"/>
            </a:gdLst>
            <a:ahLst/>
            <a:cxnLst>
              <a:cxn ang="0">
                <a:pos x="T0" y="T1"/>
              </a:cxn>
              <a:cxn ang="0">
                <a:pos x="T2" y="T3"/>
              </a:cxn>
              <a:cxn ang="0">
                <a:pos x="T4" y="T5"/>
              </a:cxn>
              <a:cxn ang="0">
                <a:pos x="T6" y="T7"/>
              </a:cxn>
              <a:cxn ang="0">
                <a:pos x="T8" y="T9"/>
              </a:cxn>
              <a:cxn ang="0">
                <a:pos x="T10" y="T11"/>
              </a:cxn>
              <a:cxn ang="0">
                <a:pos x="T12" y="T13"/>
              </a:cxn>
            </a:cxnLst>
            <a:rect l="0" t="0" r="r" b="b"/>
            <a:pathLst>
              <a:path w="871" h="396">
                <a:moveTo>
                  <a:pt x="0" y="0"/>
                </a:moveTo>
                <a:lnTo>
                  <a:pt x="173" y="396"/>
                </a:lnTo>
                <a:lnTo>
                  <a:pt x="871" y="396"/>
                </a:lnTo>
                <a:lnTo>
                  <a:pt x="871" y="396"/>
                </a:lnTo>
                <a:lnTo>
                  <a:pt x="440" y="179"/>
                </a:lnTo>
                <a:lnTo>
                  <a:pt x="371" y="108"/>
                </a:lnTo>
                <a:lnTo>
                  <a:pt x="0" y="0"/>
                </a:lnTo>
                <a:close/>
              </a:path>
            </a:pathLst>
          </a:custGeom>
          <a:solidFill>
            <a:srgbClr val="EFD1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33"/>
          <p:cNvSpPr>
            <a:spLocks/>
          </p:cNvSpPr>
          <p:nvPr/>
        </p:nvSpPr>
        <p:spPr bwMode="auto">
          <a:xfrm>
            <a:off x="4586288" y="6034087"/>
            <a:ext cx="950913" cy="823913"/>
          </a:xfrm>
          <a:custGeom>
            <a:avLst/>
            <a:gdLst>
              <a:gd name="T0" fmla="*/ 0 w 599"/>
              <a:gd name="T1" fmla="*/ 0 h 519"/>
              <a:gd name="T2" fmla="*/ 599 w 599"/>
              <a:gd name="T3" fmla="*/ 519 h 519"/>
              <a:gd name="T4" fmla="*/ 426 w 599"/>
              <a:gd name="T5" fmla="*/ 123 h 519"/>
              <a:gd name="T6" fmla="*/ 0 w 599"/>
              <a:gd name="T7" fmla="*/ 0 h 519"/>
            </a:gdLst>
            <a:ahLst/>
            <a:cxnLst>
              <a:cxn ang="0">
                <a:pos x="T0" y="T1"/>
              </a:cxn>
              <a:cxn ang="0">
                <a:pos x="T2" y="T3"/>
              </a:cxn>
              <a:cxn ang="0">
                <a:pos x="T4" y="T5"/>
              </a:cxn>
              <a:cxn ang="0">
                <a:pos x="T6" y="T7"/>
              </a:cxn>
            </a:cxnLst>
            <a:rect l="0" t="0" r="r" b="b"/>
            <a:pathLst>
              <a:path w="599" h="519">
                <a:moveTo>
                  <a:pt x="0" y="0"/>
                </a:moveTo>
                <a:lnTo>
                  <a:pt x="599" y="519"/>
                </a:lnTo>
                <a:lnTo>
                  <a:pt x="426" y="123"/>
                </a:lnTo>
                <a:lnTo>
                  <a:pt x="0" y="0"/>
                </a:lnTo>
                <a:close/>
              </a:path>
            </a:pathLst>
          </a:custGeom>
          <a:solidFill>
            <a:srgbClr val="EAC1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35"/>
          <p:cNvSpPr>
            <a:spLocks/>
          </p:cNvSpPr>
          <p:nvPr/>
        </p:nvSpPr>
        <p:spPr bwMode="auto">
          <a:xfrm>
            <a:off x="9996488" y="5308599"/>
            <a:ext cx="2192338" cy="1549400"/>
          </a:xfrm>
          <a:custGeom>
            <a:avLst/>
            <a:gdLst>
              <a:gd name="T0" fmla="*/ 1381 w 1381"/>
              <a:gd name="T1" fmla="*/ 0 h 976"/>
              <a:gd name="T2" fmla="*/ 567 w 1381"/>
              <a:gd name="T3" fmla="*/ 83 h 976"/>
              <a:gd name="T4" fmla="*/ 0 w 1381"/>
              <a:gd name="T5" fmla="*/ 244 h 976"/>
              <a:gd name="T6" fmla="*/ 361 w 1381"/>
              <a:gd name="T7" fmla="*/ 331 h 976"/>
              <a:gd name="T8" fmla="*/ 361 w 1381"/>
              <a:gd name="T9" fmla="*/ 333 h 976"/>
              <a:gd name="T10" fmla="*/ 569 w 1381"/>
              <a:gd name="T11" fmla="*/ 85 h 976"/>
              <a:gd name="T12" fmla="*/ 946 w 1381"/>
              <a:gd name="T13" fmla="*/ 375 h 976"/>
              <a:gd name="T14" fmla="*/ 1381 w 1381"/>
              <a:gd name="T15" fmla="*/ 976 h 976"/>
              <a:gd name="T16" fmla="*/ 1381 w 1381"/>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1" h="976">
                <a:moveTo>
                  <a:pt x="1381" y="0"/>
                </a:moveTo>
                <a:lnTo>
                  <a:pt x="567" y="83"/>
                </a:lnTo>
                <a:lnTo>
                  <a:pt x="0" y="244"/>
                </a:lnTo>
                <a:lnTo>
                  <a:pt x="361" y="331"/>
                </a:lnTo>
                <a:lnTo>
                  <a:pt x="361" y="333"/>
                </a:lnTo>
                <a:lnTo>
                  <a:pt x="569" y="85"/>
                </a:lnTo>
                <a:lnTo>
                  <a:pt x="946" y="375"/>
                </a:lnTo>
                <a:lnTo>
                  <a:pt x="1381" y="976"/>
                </a:lnTo>
                <a:lnTo>
                  <a:pt x="1381" y="0"/>
                </a:lnTo>
                <a:close/>
              </a:path>
            </a:pathLst>
          </a:custGeom>
          <a:solidFill>
            <a:srgbClr val="C4D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37"/>
          <p:cNvSpPr>
            <a:spLocks/>
          </p:cNvSpPr>
          <p:nvPr/>
        </p:nvSpPr>
        <p:spPr bwMode="auto">
          <a:xfrm>
            <a:off x="6645275" y="5505449"/>
            <a:ext cx="3441700" cy="1352550"/>
          </a:xfrm>
          <a:custGeom>
            <a:avLst/>
            <a:gdLst>
              <a:gd name="T0" fmla="*/ 1609 w 2168"/>
              <a:gd name="T1" fmla="*/ 0 h 852"/>
              <a:gd name="T2" fmla="*/ 226 w 2168"/>
              <a:gd name="T3" fmla="*/ 339 h 852"/>
              <a:gd name="T4" fmla="*/ 226 w 2168"/>
              <a:gd name="T5" fmla="*/ 339 h 852"/>
              <a:gd name="T6" fmla="*/ 598 w 2168"/>
              <a:gd name="T7" fmla="*/ 333 h 852"/>
              <a:gd name="T8" fmla="*/ 0 w 2168"/>
              <a:gd name="T9" fmla="*/ 852 h 852"/>
              <a:gd name="T10" fmla="*/ 2168 w 2168"/>
              <a:gd name="T11" fmla="*/ 852 h 852"/>
              <a:gd name="T12" fmla="*/ 2168 w 2168"/>
              <a:gd name="T13" fmla="*/ 852 h 852"/>
              <a:gd name="T14" fmla="*/ 1938 w 2168"/>
              <a:gd name="T15" fmla="*/ 852 h 852"/>
              <a:gd name="T16" fmla="*/ 1940 w 2168"/>
              <a:gd name="T17" fmla="*/ 852 h 852"/>
              <a:gd name="T18" fmla="*/ 1699 w 2168"/>
              <a:gd name="T19" fmla="*/ 852 h 852"/>
              <a:gd name="T20" fmla="*/ 1699 w 2168"/>
              <a:gd name="T21" fmla="*/ 852 h 852"/>
              <a:gd name="T22" fmla="*/ 1397 w 2168"/>
              <a:gd name="T23" fmla="*/ 852 h 852"/>
              <a:gd name="T24" fmla="*/ 1397 w 2168"/>
              <a:gd name="T25" fmla="*/ 852 h 852"/>
              <a:gd name="T26" fmla="*/ 789 w 2168"/>
              <a:gd name="T27" fmla="*/ 852 h 852"/>
              <a:gd name="T28" fmla="*/ 979 w 2168"/>
              <a:gd name="T29" fmla="*/ 655 h 852"/>
              <a:gd name="T30" fmla="*/ 496 w 2168"/>
              <a:gd name="T31" fmla="*/ 426 h 852"/>
              <a:gd name="T32" fmla="*/ 1356 w 2168"/>
              <a:gd name="T33" fmla="*/ 262 h 852"/>
              <a:gd name="T34" fmla="*/ 1609 w 2168"/>
              <a:gd name="T35" fmla="*/ 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8" h="852">
                <a:moveTo>
                  <a:pt x="1609" y="0"/>
                </a:moveTo>
                <a:lnTo>
                  <a:pt x="226" y="339"/>
                </a:lnTo>
                <a:lnTo>
                  <a:pt x="226" y="339"/>
                </a:lnTo>
                <a:lnTo>
                  <a:pt x="598" y="333"/>
                </a:lnTo>
                <a:lnTo>
                  <a:pt x="0" y="852"/>
                </a:lnTo>
                <a:lnTo>
                  <a:pt x="2168" y="852"/>
                </a:lnTo>
                <a:lnTo>
                  <a:pt x="2168" y="852"/>
                </a:lnTo>
                <a:lnTo>
                  <a:pt x="1938" y="852"/>
                </a:lnTo>
                <a:lnTo>
                  <a:pt x="1940" y="852"/>
                </a:lnTo>
                <a:lnTo>
                  <a:pt x="1699" y="852"/>
                </a:lnTo>
                <a:lnTo>
                  <a:pt x="1699" y="852"/>
                </a:lnTo>
                <a:lnTo>
                  <a:pt x="1397" y="852"/>
                </a:lnTo>
                <a:lnTo>
                  <a:pt x="1397" y="852"/>
                </a:lnTo>
                <a:lnTo>
                  <a:pt x="789" y="852"/>
                </a:lnTo>
                <a:lnTo>
                  <a:pt x="979" y="655"/>
                </a:lnTo>
                <a:lnTo>
                  <a:pt x="496" y="426"/>
                </a:lnTo>
                <a:lnTo>
                  <a:pt x="1356" y="262"/>
                </a:lnTo>
                <a:lnTo>
                  <a:pt x="1609" y="0"/>
                </a:lnTo>
                <a:close/>
              </a:path>
            </a:pathLst>
          </a:custGeom>
          <a:solidFill>
            <a:srgbClr val="FAEF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39"/>
          <p:cNvSpPr>
            <a:spLocks noEditPoints="1"/>
          </p:cNvSpPr>
          <p:nvPr/>
        </p:nvSpPr>
        <p:spPr bwMode="auto">
          <a:xfrm>
            <a:off x="7432675" y="5921374"/>
            <a:ext cx="1909763" cy="936625"/>
          </a:xfrm>
          <a:custGeom>
            <a:avLst/>
            <a:gdLst>
              <a:gd name="T0" fmla="*/ 1203 w 1203"/>
              <a:gd name="T1" fmla="*/ 590 h 590"/>
              <a:gd name="T2" fmla="*/ 901 w 1203"/>
              <a:gd name="T3" fmla="*/ 590 h 590"/>
              <a:gd name="T4" fmla="*/ 901 w 1203"/>
              <a:gd name="T5" fmla="*/ 590 h 590"/>
              <a:gd name="T6" fmla="*/ 1203 w 1203"/>
              <a:gd name="T7" fmla="*/ 590 h 590"/>
              <a:gd name="T8" fmla="*/ 1203 w 1203"/>
              <a:gd name="T9" fmla="*/ 590 h 590"/>
              <a:gd name="T10" fmla="*/ 860 w 1203"/>
              <a:gd name="T11" fmla="*/ 0 h 590"/>
              <a:gd name="T12" fmla="*/ 0 w 1203"/>
              <a:gd name="T13" fmla="*/ 164 h 590"/>
              <a:gd name="T14" fmla="*/ 483 w 1203"/>
              <a:gd name="T15" fmla="*/ 393 h 590"/>
              <a:gd name="T16" fmla="*/ 860 w 1203"/>
              <a:gd name="T17" fmla="*/ 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3" h="590">
                <a:moveTo>
                  <a:pt x="1203" y="590"/>
                </a:moveTo>
                <a:lnTo>
                  <a:pt x="901" y="590"/>
                </a:lnTo>
                <a:lnTo>
                  <a:pt x="901" y="590"/>
                </a:lnTo>
                <a:lnTo>
                  <a:pt x="1203" y="590"/>
                </a:lnTo>
                <a:lnTo>
                  <a:pt x="1203" y="590"/>
                </a:lnTo>
                <a:close/>
                <a:moveTo>
                  <a:pt x="860" y="0"/>
                </a:moveTo>
                <a:lnTo>
                  <a:pt x="0" y="164"/>
                </a:lnTo>
                <a:lnTo>
                  <a:pt x="483" y="393"/>
                </a:lnTo>
                <a:lnTo>
                  <a:pt x="860" y="0"/>
                </a:lnTo>
                <a:close/>
              </a:path>
            </a:pathLst>
          </a:custGeom>
          <a:solidFill>
            <a:srgbClr val="D5E7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41"/>
          <p:cNvSpPr>
            <a:spLocks noEditPoints="1"/>
          </p:cNvSpPr>
          <p:nvPr/>
        </p:nvSpPr>
        <p:spPr bwMode="auto">
          <a:xfrm>
            <a:off x="9199563" y="5505449"/>
            <a:ext cx="977900" cy="1108075"/>
          </a:xfrm>
          <a:custGeom>
            <a:avLst/>
            <a:gdLst>
              <a:gd name="T0" fmla="*/ 369 w 616"/>
              <a:gd name="T1" fmla="*/ 361 h 698"/>
              <a:gd name="T2" fmla="*/ 308 w 616"/>
              <a:gd name="T3" fmla="*/ 467 h 698"/>
              <a:gd name="T4" fmla="*/ 459 w 616"/>
              <a:gd name="T5" fmla="*/ 698 h 698"/>
              <a:gd name="T6" fmla="*/ 616 w 616"/>
              <a:gd name="T7" fmla="*/ 509 h 698"/>
              <a:gd name="T8" fmla="*/ 369 w 616"/>
              <a:gd name="T9" fmla="*/ 361 h 698"/>
              <a:gd name="T10" fmla="*/ 0 w 616"/>
              <a:gd name="T11" fmla="*/ 0 h 698"/>
              <a:gd name="T12" fmla="*/ 0 w 616"/>
              <a:gd name="T13" fmla="*/ 0 h 698"/>
              <a:gd name="T14" fmla="*/ 127 w 616"/>
              <a:gd name="T15" fmla="*/ 191 h 698"/>
              <a:gd name="T16" fmla="*/ 500 w 616"/>
              <a:gd name="T17" fmla="*/ 122 h 698"/>
              <a:gd name="T18" fmla="*/ 502 w 616"/>
              <a:gd name="T19" fmla="*/ 120 h 698"/>
              <a:gd name="T20" fmla="*/ 0 w 616"/>
              <a:gd name="T21"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6" h="698">
                <a:moveTo>
                  <a:pt x="369" y="361"/>
                </a:moveTo>
                <a:lnTo>
                  <a:pt x="308" y="467"/>
                </a:lnTo>
                <a:lnTo>
                  <a:pt x="459" y="698"/>
                </a:lnTo>
                <a:lnTo>
                  <a:pt x="616" y="509"/>
                </a:lnTo>
                <a:lnTo>
                  <a:pt x="369" y="361"/>
                </a:lnTo>
                <a:close/>
                <a:moveTo>
                  <a:pt x="0" y="0"/>
                </a:moveTo>
                <a:lnTo>
                  <a:pt x="0" y="0"/>
                </a:lnTo>
                <a:lnTo>
                  <a:pt x="127" y="191"/>
                </a:lnTo>
                <a:lnTo>
                  <a:pt x="500" y="122"/>
                </a:lnTo>
                <a:lnTo>
                  <a:pt x="502" y="120"/>
                </a:lnTo>
                <a:lnTo>
                  <a:pt x="0" y="0"/>
                </a:lnTo>
                <a:close/>
              </a:path>
            </a:pathLst>
          </a:custGeom>
          <a:solidFill>
            <a:srgbClr val="E2EE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43"/>
          <p:cNvSpPr>
            <a:spLocks/>
          </p:cNvSpPr>
          <p:nvPr/>
        </p:nvSpPr>
        <p:spPr bwMode="auto">
          <a:xfrm>
            <a:off x="9785350" y="5695949"/>
            <a:ext cx="784225" cy="617538"/>
          </a:xfrm>
          <a:custGeom>
            <a:avLst/>
            <a:gdLst>
              <a:gd name="T0" fmla="*/ 133 w 494"/>
              <a:gd name="T1" fmla="*/ 0 h 389"/>
              <a:gd name="T2" fmla="*/ 131 w 494"/>
              <a:gd name="T3" fmla="*/ 2 h 389"/>
              <a:gd name="T4" fmla="*/ 135 w 494"/>
              <a:gd name="T5" fmla="*/ 0 h 389"/>
              <a:gd name="T6" fmla="*/ 0 w 494"/>
              <a:gd name="T7" fmla="*/ 241 h 389"/>
              <a:gd name="T8" fmla="*/ 247 w 494"/>
              <a:gd name="T9" fmla="*/ 389 h 389"/>
              <a:gd name="T10" fmla="*/ 494 w 494"/>
              <a:gd name="T11" fmla="*/ 89 h 389"/>
              <a:gd name="T12" fmla="*/ 494 w 494"/>
              <a:gd name="T13" fmla="*/ 87 h 389"/>
              <a:gd name="T14" fmla="*/ 133 w 494"/>
              <a:gd name="T15" fmla="*/ 0 h 3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4" h="389">
                <a:moveTo>
                  <a:pt x="133" y="0"/>
                </a:moveTo>
                <a:lnTo>
                  <a:pt x="131" y="2"/>
                </a:lnTo>
                <a:lnTo>
                  <a:pt x="135" y="0"/>
                </a:lnTo>
                <a:lnTo>
                  <a:pt x="0" y="241"/>
                </a:lnTo>
                <a:lnTo>
                  <a:pt x="247" y="389"/>
                </a:lnTo>
                <a:lnTo>
                  <a:pt x="494" y="89"/>
                </a:lnTo>
                <a:lnTo>
                  <a:pt x="494" y="87"/>
                </a:lnTo>
                <a:lnTo>
                  <a:pt x="133" y="0"/>
                </a:lnTo>
                <a:close/>
              </a:path>
            </a:pathLst>
          </a:custGeom>
          <a:solidFill>
            <a:srgbClr val="D0E3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45"/>
          <p:cNvSpPr>
            <a:spLocks noEditPoints="1"/>
          </p:cNvSpPr>
          <p:nvPr/>
        </p:nvSpPr>
        <p:spPr bwMode="auto">
          <a:xfrm>
            <a:off x="7897813" y="5505449"/>
            <a:ext cx="2030413" cy="1352550"/>
          </a:xfrm>
          <a:custGeom>
            <a:avLst/>
            <a:gdLst>
              <a:gd name="T0" fmla="*/ 190 w 1279"/>
              <a:gd name="T1" fmla="*/ 655 h 852"/>
              <a:gd name="T2" fmla="*/ 0 w 1279"/>
              <a:gd name="T3" fmla="*/ 852 h 852"/>
              <a:gd name="T4" fmla="*/ 608 w 1279"/>
              <a:gd name="T5" fmla="*/ 852 h 852"/>
              <a:gd name="T6" fmla="*/ 190 w 1279"/>
              <a:gd name="T7" fmla="*/ 655 h 852"/>
              <a:gd name="T8" fmla="*/ 1128 w 1279"/>
              <a:gd name="T9" fmla="*/ 467 h 852"/>
              <a:gd name="T10" fmla="*/ 910 w 1279"/>
              <a:gd name="T11" fmla="*/ 852 h 852"/>
              <a:gd name="T12" fmla="*/ 1151 w 1279"/>
              <a:gd name="T13" fmla="*/ 852 h 852"/>
              <a:gd name="T14" fmla="*/ 1279 w 1279"/>
              <a:gd name="T15" fmla="*/ 698 h 852"/>
              <a:gd name="T16" fmla="*/ 1128 w 1279"/>
              <a:gd name="T17" fmla="*/ 467 h 852"/>
              <a:gd name="T18" fmla="*/ 820 w 1279"/>
              <a:gd name="T19" fmla="*/ 0 h 852"/>
              <a:gd name="T20" fmla="*/ 820 w 1279"/>
              <a:gd name="T21" fmla="*/ 0 h 852"/>
              <a:gd name="T22" fmla="*/ 567 w 1279"/>
              <a:gd name="T23" fmla="*/ 262 h 852"/>
              <a:gd name="T24" fmla="*/ 947 w 1279"/>
              <a:gd name="T25" fmla="*/ 191 h 852"/>
              <a:gd name="T26" fmla="*/ 820 w 1279"/>
              <a:gd name="T27" fmla="*/ 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9" h="852">
                <a:moveTo>
                  <a:pt x="190" y="655"/>
                </a:moveTo>
                <a:lnTo>
                  <a:pt x="0" y="852"/>
                </a:lnTo>
                <a:lnTo>
                  <a:pt x="608" y="852"/>
                </a:lnTo>
                <a:lnTo>
                  <a:pt x="190" y="655"/>
                </a:lnTo>
                <a:close/>
                <a:moveTo>
                  <a:pt x="1128" y="467"/>
                </a:moveTo>
                <a:lnTo>
                  <a:pt x="910" y="852"/>
                </a:lnTo>
                <a:lnTo>
                  <a:pt x="1151" y="852"/>
                </a:lnTo>
                <a:lnTo>
                  <a:pt x="1279" y="698"/>
                </a:lnTo>
                <a:lnTo>
                  <a:pt x="1128" y="467"/>
                </a:lnTo>
                <a:close/>
                <a:moveTo>
                  <a:pt x="820" y="0"/>
                </a:moveTo>
                <a:lnTo>
                  <a:pt x="820" y="0"/>
                </a:lnTo>
                <a:lnTo>
                  <a:pt x="567" y="262"/>
                </a:lnTo>
                <a:lnTo>
                  <a:pt x="947" y="191"/>
                </a:lnTo>
                <a:lnTo>
                  <a:pt x="820" y="0"/>
                </a:lnTo>
                <a:close/>
              </a:path>
            </a:pathLst>
          </a:custGeom>
          <a:solidFill>
            <a:srgbClr val="E0EA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47"/>
          <p:cNvSpPr>
            <a:spLocks/>
          </p:cNvSpPr>
          <p:nvPr/>
        </p:nvSpPr>
        <p:spPr bwMode="auto">
          <a:xfrm>
            <a:off x="8199438" y="5695949"/>
            <a:ext cx="1800225" cy="1162050"/>
          </a:xfrm>
          <a:custGeom>
            <a:avLst/>
            <a:gdLst>
              <a:gd name="T0" fmla="*/ 1134 w 1134"/>
              <a:gd name="T1" fmla="*/ 0 h 732"/>
              <a:gd name="T2" fmla="*/ 1130 w 1134"/>
              <a:gd name="T3" fmla="*/ 2 h 732"/>
              <a:gd name="T4" fmla="*/ 757 w 1134"/>
              <a:gd name="T5" fmla="*/ 71 h 732"/>
              <a:gd name="T6" fmla="*/ 377 w 1134"/>
              <a:gd name="T7" fmla="*/ 142 h 732"/>
              <a:gd name="T8" fmla="*/ 0 w 1134"/>
              <a:gd name="T9" fmla="*/ 535 h 732"/>
              <a:gd name="T10" fmla="*/ 418 w 1134"/>
              <a:gd name="T11" fmla="*/ 732 h 732"/>
              <a:gd name="T12" fmla="*/ 720 w 1134"/>
              <a:gd name="T13" fmla="*/ 732 h 732"/>
              <a:gd name="T14" fmla="*/ 938 w 1134"/>
              <a:gd name="T15" fmla="*/ 347 h 732"/>
              <a:gd name="T16" fmla="*/ 999 w 1134"/>
              <a:gd name="T17" fmla="*/ 241 h 732"/>
              <a:gd name="T18" fmla="*/ 1134 w 1134"/>
              <a:gd name="T19" fmla="*/ 0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4" h="732">
                <a:moveTo>
                  <a:pt x="1134" y="0"/>
                </a:moveTo>
                <a:lnTo>
                  <a:pt x="1130" y="2"/>
                </a:lnTo>
                <a:lnTo>
                  <a:pt x="757" y="71"/>
                </a:lnTo>
                <a:lnTo>
                  <a:pt x="377" y="142"/>
                </a:lnTo>
                <a:lnTo>
                  <a:pt x="0" y="535"/>
                </a:lnTo>
                <a:lnTo>
                  <a:pt x="418" y="732"/>
                </a:lnTo>
                <a:lnTo>
                  <a:pt x="720" y="732"/>
                </a:lnTo>
                <a:lnTo>
                  <a:pt x="938" y="347"/>
                </a:lnTo>
                <a:lnTo>
                  <a:pt x="999" y="241"/>
                </a:lnTo>
                <a:lnTo>
                  <a:pt x="1134" y="0"/>
                </a:lnTo>
                <a:close/>
              </a:path>
            </a:pathLst>
          </a:custGeom>
          <a:solidFill>
            <a:srgbClr val="D5E7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51"/>
          <p:cNvSpPr>
            <a:spLocks/>
          </p:cNvSpPr>
          <p:nvPr/>
        </p:nvSpPr>
        <p:spPr bwMode="auto">
          <a:xfrm>
            <a:off x="10569575" y="5443537"/>
            <a:ext cx="1619250" cy="1414463"/>
          </a:xfrm>
          <a:custGeom>
            <a:avLst/>
            <a:gdLst>
              <a:gd name="T0" fmla="*/ 208 w 1020"/>
              <a:gd name="T1" fmla="*/ 0 h 891"/>
              <a:gd name="T2" fmla="*/ 0 w 1020"/>
              <a:gd name="T3" fmla="*/ 248 h 891"/>
              <a:gd name="T4" fmla="*/ 322 w 1020"/>
              <a:gd name="T5" fmla="*/ 891 h 891"/>
              <a:gd name="T6" fmla="*/ 1020 w 1020"/>
              <a:gd name="T7" fmla="*/ 891 h 891"/>
              <a:gd name="T8" fmla="*/ 585 w 1020"/>
              <a:gd name="T9" fmla="*/ 290 h 891"/>
              <a:gd name="T10" fmla="*/ 208 w 1020"/>
              <a:gd name="T11" fmla="*/ 0 h 891"/>
            </a:gdLst>
            <a:ahLst/>
            <a:cxnLst>
              <a:cxn ang="0">
                <a:pos x="T0" y="T1"/>
              </a:cxn>
              <a:cxn ang="0">
                <a:pos x="T2" y="T3"/>
              </a:cxn>
              <a:cxn ang="0">
                <a:pos x="T4" y="T5"/>
              </a:cxn>
              <a:cxn ang="0">
                <a:pos x="T6" y="T7"/>
              </a:cxn>
              <a:cxn ang="0">
                <a:pos x="T8" y="T9"/>
              </a:cxn>
              <a:cxn ang="0">
                <a:pos x="T10" y="T11"/>
              </a:cxn>
            </a:cxnLst>
            <a:rect l="0" t="0" r="r" b="b"/>
            <a:pathLst>
              <a:path w="1020" h="891">
                <a:moveTo>
                  <a:pt x="208" y="0"/>
                </a:moveTo>
                <a:lnTo>
                  <a:pt x="0" y="248"/>
                </a:lnTo>
                <a:lnTo>
                  <a:pt x="322" y="891"/>
                </a:lnTo>
                <a:lnTo>
                  <a:pt x="1020" y="891"/>
                </a:lnTo>
                <a:lnTo>
                  <a:pt x="585" y="290"/>
                </a:lnTo>
                <a:lnTo>
                  <a:pt x="208" y="0"/>
                </a:lnTo>
                <a:close/>
              </a:path>
            </a:pathLst>
          </a:custGeom>
          <a:solidFill>
            <a:srgbClr val="C9E1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55"/>
          <p:cNvSpPr>
            <a:spLocks/>
          </p:cNvSpPr>
          <p:nvPr/>
        </p:nvSpPr>
        <p:spPr bwMode="auto">
          <a:xfrm>
            <a:off x="9928225" y="6313487"/>
            <a:ext cx="1152525" cy="544513"/>
          </a:xfrm>
          <a:custGeom>
            <a:avLst/>
            <a:gdLst>
              <a:gd name="T0" fmla="*/ 157 w 726"/>
              <a:gd name="T1" fmla="*/ 0 h 343"/>
              <a:gd name="T2" fmla="*/ 0 w 726"/>
              <a:gd name="T3" fmla="*/ 189 h 343"/>
              <a:gd name="T4" fmla="*/ 100 w 726"/>
              <a:gd name="T5" fmla="*/ 343 h 343"/>
              <a:gd name="T6" fmla="*/ 726 w 726"/>
              <a:gd name="T7" fmla="*/ 343 h 343"/>
              <a:gd name="T8" fmla="*/ 157 w 726"/>
              <a:gd name="T9" fmla="*/ 0 h 343"/>
            </a:gdLst>
            <a:ahLst/>
            <a:cxnLst>
              <a:cxn ang="0">
                <a:pos x="T0" y="T1"/>
              </a:cxn>
              <a:cxn ang="0">
                <a:pos x="T2" y="T3"/>
              </a:cxn>
              <a:cxn ang="0">
                <a:pos x="T4" y="T5"/>
              </a:cxn>
              <a:cxn ang="0">
                <a:pos x="T6" y="T7"/>
              </a:cxn>
              <a:cxn ang="0">
                <a:pos x="T8" y="T9"/>
              </a:cxn>
            </a:cxnLst>
            <a:rect l="0" t="0" r="r" b="b"/>
            <a:pathLst>
              <a:path w="726" h="343">
                <a:moveTo>
                  <a:pt x="157" y="0"/>
                </a:moveTo>
                <a:lnTo>
                  <a:pt x="0" y="189"/>
                </a:lnTo>
                <a:lnTo>
                  <a:pt x="100" y="343"/>
                </a:lnTo>
                <a:lnTo>
                  <a:pt x="726" y="343"/>
                </a:lnTo>
                <a:lnTo>
                  <a:pt x="157" y="0"/>
                </a:lnTo>
                <a:close/>
              </a:path>
            </a:pathLst>
          </a:custGeom>
          <a:solidFill>
            <a:srgbClr val="CFE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57"/>
          <p:cNvSpPr>
            <a:spLocks/>
          </p:cNvSpPr>
          <p:nvPr/>
        </p:nvSpPr>
        <p:spPr bwMode="auto">
          <a:xfrm>
            <a:off x="10177463" y="5837237"/>
            <a:ext cx="903288" cy="1020763"/>
          </a:xfrm>
          <a:custGeom>
            <a:avLst/>
            <a:gdLst>
              <a:gd name="T0" fmla="*/ 247 w 569"/>
              <a:gd name="T1" fmla="*/ 0 h 643"/>
              <a:gd name="T2" fmla="*/ 0 w 569"/>
              <a:gd name="T3" fmla="*/ 300 h 643"/>
              <a:gd name="T4" fmla="*/ 569 w 569"/>
              <a:gd name="T5" fmla="*/ 643 h 643"/>
              <a:gd name="T6" fmla="*/ 247 w 569"/>
              <a:gd name="T7" fmla="*/ 0 h 643"/>
            </a:gdLst>
            <a:ahLst/>
            <a:cxnLst>
              <a:cxn ang="0">
                <a:pos x="T0" y="T1"/>
              </a:cxn>
              <a:cxn ang="0">
                <a:pos x="T2" y="T3"/>
              </a:cxn>
              <a:cxn ang="0">
                <a:pos x="T4" y="T5"/>
              </a:cxn>
              <a:cxn ang="0">
                <a:pos x="T6" y="T7"/>
              </a:cxn>
            </a:cxnLst>
            <a:rect l="0" t="0" r="r" b="b"/>
            <a:pathLst>
              <a:path w="569" h="643">
                <a:moveTo>
                  <a:pt x="247" y="0"/>
                </a:moveTo>
                <a:lnTo>
                  <a:pt x="0" y="300"/>
                </a:lnTo>
                <a:lnTo>
                  <a:pt x="569" y="643"/>
                </a:lnTo>
                <a:lnTo>
                  <a:pt x="247" y="0"/>
                </a:lnTo>
                <a:close/>
              </a:path>
            </a:pathLst>
          </a:custGeom>
          <a:solidFill>
            <a:srgbClr val="CBE3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59"/>
          <p:cNvSpPr>
            <a:spLocks/>
          </p:cNvSpPr>
          <p:nvPr/>
        </p:nvSpPr>
        <p:spPr bwMode="auto">
          <a:xfrm>
            <a:off x="9725025" y="6613524"/>
            <a:ext cx="361950" cy="244475"/>
          </a:xfrm>
          <a:custGeom>
            <a:avLst/>
            <a:gdLst>
              <a:gd name="T0" fmla="*/ 128 w 228"/>
              <a:gd name="T1" fmla="*/ 0 h 154"/>
              <a:gd name="T2" fmla="*/ 0 w 228"/>
              <a:gd name="T3" fmla="*/ 154 h 154"/>
              <a:gd name="T4" fmla="*/ 228 w 228"/>
              <a:gd name="T5" fmla="*/ 154 h 154"/>
              <a:gd name="T6" fmla="*/ 128 w 228"/>
              <a:gd name="T7" fmla="*/ 0 h 154"/>
            </a:gdLst>
            <a:ahLst/>
            <a:cxnLst>
              <a:cxn ang="0">
                <a:pos x="T0" y="T1"/>
              </a:cxn>
              <a:cxn ang="0">
                <a:pos x="T2" y="T3"/>
              </a:cxn>
              <a:cxn ang="0">
                <a:pos x="T4" y="T5"/>
              </a:cxn>
              <a:cxn ang="0">
                <a:pos x="T6" y="T7"/>
              </a:cxn>
            </a:cxnLst>
            <a:rect l="0" t="0" r="r" b="b"/>
            <a:pathLst>
              <a:path w="228" h="154">
                <a:moveTo>
                  <a:pt x="128" y="0"/>
                </a:moveTo>
                <a:lnTo>
                  <a:pt x="0" y="154"/>
                </a:lnTo>
                <a:lnTo>
                  <a:pt x="228" y="154"/>
                </a:lnTo>
                <a:lnTo>
                  <a:pt x="128" y="0"/>
                </a:lnTo>
                <a:close/>
              </a:path>
            </a:pathLst>
          </a:custGeom>
          <a:solidFill>
            <a:srgbClr val="CEE4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61"/>
          <p:cNvSpPr>
            <a:spLocks/>
          </p:cNvSpPr>
          <p:nvPr/>
        </p:nvSpPr>
        <p:spPr bwMode="auto">
          <a:xfrm>
            <a:off x="5537200" y="6043612"/>
            <a:ext cx="1466850" cy="814388"/>
          </a:xfrm>
          <a:custGeom>
            <a:avLst/>
            <a:gdLst>
              <a:gd name="T0" fmla="*/ 924 w 924"/>
              <a:gd name="T1" fmla="*/ 0 h 513"/>
              <a:gd name="T2" fmla="*/ 0 w 924"/>
              <a:gd name="T3" fmla="*/ 14 h 513"/>
              <a:gd name="T4" fmla="*/ 198 w 924"/>
              <a:gd name="T5" fmla="*/ 225 h 513"/>
              <a:gd name="T6" fmla="*/ 620 w 924"/>
              <a:gd name="T7" fmla="*/ 345 h 513"/>
              <a:gd name="T8" fmla="*/ 698 w 924"/>
              <a:gd name="T9" fmla="*/ 513 h 513"/>
              <a:gd name="T10" fmla="*/ 698 w 924"/>
              <a:gd name="T11" fmla="*/ 513 h 513"/>
              <a:gd name="T12" fmla="*/ 924 w 924"/>
              <a:gd name="T13" fmla="*/ 0 h 513"/>
            </a:gdLst>
            <a:ahLst/>
            <a:cxnLst>
              <a:cxn ang="0">
                <a:pos x="T0" y="T1"/>
              </a:cxn>
              <a:cxn ang="0">
                <a:pos x="T2" y="T3"/>
              </a:cxn>
              <a:cxn ang="0">
                <a:pos x="T4" y="T5"/>
              </a:cxn>
              <a:cxn ang="0">
                <a:pos x="T6" y="T7"/>
              </a:cxn>
              <a:cxn ang="0">
                <a:pos x="T8" y="T9"/>
              </a:cxn>
              <a:cxn ang="0">
                <a:pos x="T10" y="T11"/>
              </a:cxn>
              <a:cxn ang="0">
                <a:pos x="T12" y="T13"/>
              </a:cxn>
            </a:cxnLst>
            <a:rect l="0" t="0" r="r" b="b"/>
            <a:pathLst>
              <a:path w="924" h="513">
                <a:moveTo>
                  <a:pt x="924" y="0"/>
                </a:moveTo>
                <a:lnTo>
                  <a:pt x="0" y="14"/>
                </a:lnTo>
                <a:lnTo>
                  <a:pt x="198" y="225"/>
                </a:lnTo>
                <a:lnTo>
                  <a:pt x="620" y="345"/>
                </a:lnTo>
                <a:lnTo>
                  <a:pt x="698" y="513"/>
                </a:lnTo>
                <a:lnTo>
                  <a:pt x="698" y="513"/>
                </a:lnTo>
                <a:lnTo>
                  <a:pt x="924" y="0"/>
                </a:lnTo>
                <a:close/>
              </a:path>
            </a:pathLst>
          </a:custGeom>
          <a:solidFill>
            <a:srgbClr val="F7E8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63"/>
          <p:cNvSpPr>
            <a:spLocks/>
          </p:cNvSpPr>
          <p:nvPr/>
        </p:nvSpPr>
        <p:spPr bwMode="auto">
          <a:xfrm>
            <a:off x="5851525" y="6400799"/>
            <a:ext cx="793750" cy="457200"/>
          </a:xfrm>
          <a:custGeom>
            <a:avLst/>
            <a:gdLst>
              <a:gd name="T0" fmla="*/ 0 w 500"/>
              <a:gd name="T1" fmla="*/ 0 h 288"/>
              <a:gd name="T2" fmla="*/ 69 w 500"/>
              <a:gd name="T3" fmla="*/ 71 h 288"/>
              <a:gd name="T4" fmla="*/ 500 w 500"/>
              <a:gd name="T5" fmla="*/ 288 h 288"/>
              <a:gd name="T6" fmla="*/ 422 w 500"/>
              <a:gd name="T7" fmla="*/ 120 h 288"/>
              <a:gd name="T8" fmla="*/ 0 w 500"/>
              <a:gd name="T9" fmla="*/ 0 h 288"/>
            </a:gdLst>
            <a:ahLst/>
            <a:cxnLst>
              <a:cxn ang="0">
                <a:pos x="T0" y="T1"/>
              </a:cxn>
              <a:cxn ang="0">
                <a:pos x="T2" y="T3"/>
              </a:cxn>
              <a:cxn ang="0">
                <a:pos x="T4" y="T5"/>
              </a:cxn>
              <a:cxn ang="0">
                <a:pos x="T6" y="T7"/>
              </a:cxn>
              <a:cxn ang="0">
                <a:pos x="T8" y="T9"/>
              </a:cxn>
            </a:cxnLst>
            <a:rect l="0" t="0" r="r" b="b"/>
            <a:pathLst>
              <a:path w="500" h="288">
                <a:moveTo>
                  <a:pt x="0" y="0"/>
                </a:moveTo>
                <a:lnTo>
                  <a:pt x="69" y="71"/>
                </a:lnTo>
                <a:lnTo>
                  <a:pt x="500" y="288"/>
                </a:lnTo>
                <a:lnTo>
                  <a:pt x="422" y="120"/>
                </a:lnTo>
                <a:lnTo>
                  <a:pt x="0" y="0"/>
                </a:lnTo>
                <a:close/>
              </a:path>
            </a:pathLst>
          </a:custGeom>
          <a:solidFill>
            <a:srgbClr val="EBC5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65"/>
          <p:cNvSpPr>
            <a:spLocks/>
          </p:cNvSpPr>
          <p:nvPr/>
        </p:nvSpPr>
        <p:spPr bwMode="auto">
          <a:xfrm>
            <a:off x="6645275" y="6034087"/>
            <a:ext cx="949325" cy="823913"/>
          </a:xfrm>
          <a:custGeom>
            <a:avLst/>
            <a:gdLst>
              <a:gd name="T0" fmla="*/ 598 w 598"/>
              <a:gd name="T1" fmla="*/ 0 h 519"/>
              <a:gd name="T2" fmla="*/ 226 w 598"/>
              <a:gd name="T3" fmla="*/ 6 h 519"/>
              <a:gd name="T4" fmla="*/ 0 w 598"/>
              <a:gd name="T5" fmla="*/ 519 h 519"/>
              <a:gd name="T6" fmla="*/ 598 w 598"/>
              <a:gd name="T7" fmla="*/ 0 h 519"/>
            </a:gdLst>
            <a:ahLst/>
            <a:cxnLst>
              <a:cxn ang="0">
                <a:pos x="T0" y="T1"/>
              </a:cxn>
              <a:cxn ang="0">
                <a:pos x="T2" y="T3"/>
              </a:cxn>
              <a:cxn ang="0">
                <a:pos x="T4" y="T5"/>
              </a:cxn>
              <a:cxn ang="0">
                <a:pos x="T6" y="T7"/>
              </a:cxn>
            </a:cxnLst>
            <a:rect l="0" t="0" r="r" b="b"/>
            <a:pathLst>
              <a:path w="598" h="519">
                <a:moveTo>
                  <a:pt x="598" y="0"/>
                </a:moveTo>
                <a:lnTo>
                  <a:pt x="226" y="6"/>
                </a:lnTo>
                <a:lnTo>
                  <a:pt x="0" y="519"/>
                </a:lnTo>
                <a:lnTo>
                  <a:pt x="598" y="0"/>
                </a:lnTo>
                <a:close/>
              </a:path>
            </a:pathLst>
          </a:custGeom>
          <a:solidFill>
            <a:srgbClr val="F4E0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2" name="Рисунок 121"/>
          <p:cNvPicPr>
            <a:picLocks noChangeAspect="1"/>
          </p:cNvPicPr>
          <p:nvPr/>
        </p:nvPicPr>
        <p:blipFill>
          <a:blip r:embed="rId2"/>
          <a:stretch>
            <a:fillRect/>
          </a:stretch>
        </p:blipFill>
        <p:spPr>
          <a:xfrm>
            <a:off x="3142" y="1201440"/>
            <a:ext cx="12188858" cy="74535"/>
          </a:xfrm>
          <a:prstGeom prst="rect">
            <a:avLst/>
          </a:prstGeom>
        </p:spPr>
      </p:pic>
      <p:sp>
        <p:nvSpPr>
          <p:cNvPr id="85" name="Прямоугольник 84"/>
          <p:cNvSpPr/>
          <p:nvPr/>
        </p:nvSpPr>
        <p:spPr>
          <a:xfrm>
            <a:off x="374469" y="308094"/>
            <a:ext cx="11376947" cy="646331"/>
          </a:xfrm>
          <a:prstGeom prst="rect">
            <a:avLst/>
          </a:prstGeom>
        </p:spPr>
        <p:txBody>
          <a:bodyPr wrap="square">
            <a:spAutoFit/>
          </a:bodyPr>
          <a:lstStyle/>
          <a:p>
            <a:pPr lvl="0">
              <a:defRPr/>
            </a:pPr>
            <a:r>
              <a:rPr lang="en-US" sz="3600" b="1" dirty="0" smtClean="0">
                <a:solidFill>
                  <a:srgbClr val="233F80"/>
                </a:solidFill>
                <a:latin typeface="Rodeo" pitchFamily="2" charset="0"/>
              </a:rPr>
              <a:t>Advantages of cooperation with FC </a:t>
            </a:r>
            <a:r>
              <a:rPr lang="en-US" sz="3600" b="1" dirty="0">
                <a:solidFill>
                  <a:srgbClr val="233F80"/>
                </a:solidFill>
                <a:latin typeface="Rodeo" pitchFamily="2" charset="0"/>
              </a:rPr>
              <a:t>PULSE</a:t>
            </a:r>
            <a:endParaRPr kumimoji="0" lang="ru-RU" sz="3600" b="1" i="0" u="none" strike="noStrike" kern="1200" cap="none" spc="0" normalizeH="0" baseline="0" noProof="0" dirty="0">
              <a:ln>
                <a:noFill/>
              </a:ln>
              <a:solidFill>
                <a:srgbClr val="233F80"/>
              </a:solidFill>
              <a:effectLst/>
              <a:uLnTx/>
              <a:uFillTx/>
              <a:latin typeface="Rodeo" pitchFamily="2" charset="0"/>
              <a:ea typeface="+mn-ea"/>
              <a:cs typeface="+mn-cs"/>
            </a:endParaRPr>
          </a:p>
        </p:txBody>
      </p:sp>
      <p:pic>
        <p:nvPicPr>
          <p:cNvPr id="7" name="Рисунок 6"/>
          <p:cNvPicPr>
            <a:picLocks noChangeAspect="1"/>
          </p:cNvPicPr>
          <p:nvPr/>
        </p:nvPicPr>
        <p:blipFill>
          <a:blip r:embed="rId3"/>
          <a:stretch>
            <a:fillRect/>
          </a:stretch>
        </p:blipFill>
        <p:spPr>
          <a:xfrm>
            <a:off x="260657" y="3964127"/>
            <a:ext cx="1006822" cy="865448"/>
          </a:xfrm>
          <a:prstGeom prst="rect">
            <a:avLst/>
          </a:prstGeom>
        </p:spPr>
      </p:pic>
      <p:pic>
        <p:nvPicPr>
          <p:cNvPr id="59" name="Рисунок 58"/>
          <p:cNvPicPr>
            <a:picLocks noChangeAspect="1"/>
          </p:cNvPicPr>
          <p:nvPr/>
        </p:nvPicPr>
        <p:blipFill>
          <a:blip r:embed="rId4"/>
          <a:stretch>
            <a:fillRect/>
          </a:stretch>
        </p:blipFill>
        <p:spPr>
          <a:xfrm>
            <a:off x="533271" y="1669675"/>
            <a:ext cx="957709" cy="926827"/>
          </a:xfrm>
          <a:prstGeom prst="rect">
            <a:avLst/>
          </a:prstGeom>
        </p:spPr>
      </p:pic>
      <p:sp>
        <p:nvSpPr>
          <p:cNvPr id="45" name="Прямоугольник 44"/>
          <p:cNvSpPr/>
          <p:nvPr/>
        </p:nvSpPr>
        <p:spPr>
          <a:xfrm>
            <a:off x="1490980" y="1610628"/>
            <a:ext cx="3977640" cy="1138773"/>
          </a:xfrm>
          <a:prstGeom prst="rect">
            <a:avLst/>
          </a:prstGeom>
        </p:spPr>
        <p:txBody>
          <a:bodyPr wrap="square">
            <a:spAutoFit/>
          </a:bodyPr>
          <a:lstStyle/>
          <a:p>
            <a:pPr lvl="0">
              <a:defRPr/>
            </a:pPr>
            <a:r>
              <a:rPr lang="en-US" sz="2000" b="1" dirty="0">
                <a:solidFill>
                  <a:prstClr val="black">
                    <a:lumMod val="65000"/>
                    <a:lumOff val="35000"/>
                  </a:prstClr>
                </a:solidFill>
                <a:latin typeface="Rodeo" pitchFamily="2" charset="0"/>
              </a:rPr>
              <a:t>Full coverage of </a:t>
            </a:r>
            <a:r>
              <a:rPr lang="en-US" sz="2000" b="1" dirty="0" smtClean="0">
                <a:solidFill>
                  <a:prstClr val="black">
                    <a:lumMod val="65000"/>
                    <a:lumOff val="35000"/>
                  </a:prstClr>
                </a:solidFill>
                <a:latin typeface="Rodeo" pitchFamily="2" charset="0"/>
              </a:rPr>
              <a:t>the </a:t>
            </a:r>
            <a:r>
              <a:rPr lang="en-US" sz="2000" b="1" dirty="0">
                <a:solidFill>
                  <a:prstClr val="black">
                    <a:lumMod val="65000"/>
                    <a:lumOff val="35000"/>
                  </a:prstClr>
                </a:solidFill>
                <a:latin typeface="Rodeo" pitchFamily="2" charset="0"/>
              </a:rPr>
              <a:t>Russian </a:t>
            </a:r>
            <a:r>
              <a:rPr lang="en-US" sz="2000" b="1" dirty="0" smtClean="0">
                <a:solidFill>
                  <a:prstClr val="black">
                    <a:lumMod val="65000"/>
                    <a:lumOff val="35000"/>
                  </a:prstClr>
                </a:solidFill>
                <a:latin typeface="Rodeo" pitchFamily="2" charset="0"/>
              </a:rPr>
              <a:t>Federation </a:t>
            </a:r>
            <a:r>
              <a:rPr lang="en-US" sz="1400" dirty="0" smtClean="0">
                <a:solidFill>
                  <a:prstClr val="black">
                    <a:lumMod val="65000"/>
                    <a:lumOff val="35000"/>
                  </a:prstClr>
                </a:solidFill>
                <a:latin typeface="Avanti" panose="020B0500000000000000"/>
              </a:rPr>
              <a:t>14 logistics </a:t>
            </a:r>
            <a:r>
              <a:rPr lang="en-US" sz="1400" dirty="0">
                <a:solidFill>
                  <a:prstClr val="black">
                    <a:lumMod val="65000"/>
                    <a:lumOff val="35000"/>
                  </a:prstClr>
                </a:solidFill>
                <a:latin typeface="Avanti" panose="020B0500000000000000"/>
              </a:rPr>
              <a:t>complexes provide supplies to all regions of the Russian Federation</a:t>
            </a:r>
            <a:endParaRPr kumimoji="0" lang="ru-RU" sz="1400" b="0" i="0" u="none" strike="noStrike" kern="1200" cap="none" spc="0" normalizeH="0" baseline="0" noProof="0" dirty="0">
              <a:ln>
                <a:noFill/>
              </a:ln>
              <a:solidFill>
                <a:prstClr val="black">
                  <a:lumMod val="65000"/>
                  <a:lumOff val="35000"/>
                </a:prstClr>
              </a:solidFill>
              <a:effectLst/>
              <a:uLnTx/>
              <a:uFillTx/>
              <a:latin typeface="Avanti" panose="020B0500000000000000"/>
            </a:endParaRPr>
          </a:p>
        </p:txBody>
      </p:sp>
      <p:pic>
        <p:nvPicPr>
          <p:cNvPr id="60" name="Рисунок 59"/>
          <p:cNvPicPr>
            <a:picLocks noChangeAspect="1"/>
          </p:cNvPicPr>
          <p:nvPr/>
        </p:nvPicPr>
        <p:blipFill>
          <a:blip r:embed="rId5"/>
          <a:stretch>
            <a:fillRect/>
          </a:stretch>
        </p:blipFill>
        <p:spPr>
          <a:xfrm>
            <a:off x="3133318" y="2758712"/>
            <a:ext cx="1012961" cy="951378"/>
          </a:xfrm>
          <a:prstGeom prst="rect">
            <a:avLst/>
          </a:prstGeom>
        </p:spPr>
      </p:pic>
      <p:sp>
        <p:nvSpPr>
          <p:cNvPr id="51" name="Прямоугольник 50"/>
          <p:cNvSpPr/>
          <p:nvPr/>
        </p:nvSpPr>
        <p:spPr>
          <a:xfrm>
            <a:off x="4123905" y="2602710"/>
            <a:ext cx="3977640" cy="1138773"/>
          </a:xfrm>
          <a:prstGeom prst="rect">
            <a:avLst/>
          </a:prstGeom>
        </p:spPr>
        <p:txBody>
          <a:bodyPr wrap="square">
            <a:spAutoFit/>
          </a:bodyPr>
          <a:lstStyle/>
          <a:p>
            <a:pPr lvl="0">
              <a:defRPr/>
            </a:pPr>
            <a:r>
              <a:rPr lang="en-US" sz="2000" b="1" dirty="0">
                <a:solidFill>
                  <a:prstClr val="black">
                    <a:lumMod val="65000"/>
                    <a:lumOff val="35000"/>
                  </a:prstClr>
                </a:solidFill>
                <a:latin typeface="Rodeo" pitchFamily="2" charset="0"/>
              </a:rPr>
              <a:t>Direct contracts with </a:t>
            </a:r>
            <a:r>
              <a:rPr lang="en-US" sz="2000" b="1" dirty="0" smtClean="0">
                <a:solidFill>
                  <a:prstClr val="black">
                    <a:lumMod val="65000"/>
                    <a:lumOff val="35000"/>
                  </a:prstClr>
                </a:solidFill>
                <a:latin typeface="Rodeo" pitchFamily="2" charset="0"/>
              </a:rPr>
              <a:t>manufacturers </a:t>
            </a:r>
            <a:r>
              <a:rPr lang="en-US" sz="1400" dirty="0">
                <a:solidFill>
                  <a:prstClr val="black">
                    <a:lumMod val="65000"/>
                    <a:lumOff val="35000"/>
                  </a:prstClr>
                </a:solidFill>
                <a:latin typeface="Avanti" panose="020B0500000000000000"/>
              </a:rPr>
              <a:t>Direct centralized deliveries are a guarantee of the authenticity of all products</a:t>
            </a:r>
            <a:endParaRPr kumimoji="0" lang="ru-RU" sz="1400" b="0" i="0" u="none" strike="noStrike" kern="1200" cap="none" spc="0" normalizeH="0" baseline="0" noProof="0" dirty="0">
              <a:ln>
                <a:noFill/>
              </a:ln>
              <a:solidFill>
                <a:prstClr val="black">
                  <a:lumMod val="65000"/>
                  <a:lumOff val="35000"/>
                </a:prstClr>
              </a:solidFill>
              <a:effectLst/>
              <a:uLnTx/>
              <a:uFillTx/>
              <a:latin typeface="Avanti" panose="020B0500000000000000"/>
            </a:endParaRPr>
          </a:p>
        </p:txBody>
      </p:sp>
      <p:pic>
        <p:nvPicPr>
          <p:cNvPr id="61" name="Рисунок 60"/>
          <p:cNvPicPr>
            <a:picLocks noChangeAspect="1"/>
          </p:cNvPicPr>
          <p:nvPr/>
        </p:nvPicPr>
        <p:blipFill>
          <a:blip r:embed="rId6"/>
          <a:stretch>
            <a:fillRect/>
          </a:stretch>
        </p:blipFill>
        <p:spPr>
          <a:xfrm>
            <a:off x="10296130" y="1663325"/>
            <a:ext cx="1154162" cy="804068"/>
          </a:xfrm>
          <a:prstGeom prst="rect">
            <a:avLst/>
          </a:prstGeom>
        </p:spPr>
      </p:pic>
      <p:sp>
        <p:nvSpPr>
          <p:cNvPr id="52" name="Прямоугольник 51"/>
          <p:cNvSpPr/>
          <p:nvPr/>
        </p:nvSpPr>
        <p:spPr>
          <a:xfrm>
            <a:off x="6242946" y="1423506"/>
            <a:ext cx="3977640" cy="1046440"/>
          </a:xfrm>
          <a:prstGeom prst="rect">
            <a:avLst/>
          </a:prstGeom>
        </p:spPr>
        <p:txBody>
          <a:bodyPr wrap="square">
            <a:spAutoFit/>
          </a:bodyPr>
          <a:lstStyle/>
          <a:p>
            <a:pPr lvl="0" algn="r">
              <a:defRPr/>
            </a:pPr>
            <a:r>
              <a:rPr lang="en-US" sz="2000" b="1" dirty="0">
                <a:solidFill>
                  <a:prstClr val="black">
                    <a:lumMod val="65000"/>
                    <a:lumOff val="35000"/>
                  </a:prstClr>
                </a:solidFill>
                <a:latin typeface="Rodeo" pitchFamily="2" charset="0"/>
              </a:rPr>
              <a:t>High logistics </a:t>
            </a:r>
            <a:r>
              <a:rPr lang="en-US" sz="2000" b="1" dirty="0" smtClean="0">
                <a:solidFill>
                  <a:prstClr val="black">
                    <a:lumMod val="65000"/>
                    <a:lumOff val="35000"/>
                  </a:prstClr>
                </a:solidFill>
                <a:latin typeface="Rodeo" pitchFamily="2" charset="0"/>
              </a:rPr>
              <a:t>standards </a:t>
            </a:r>
            <a:r>
              <a:rPr lang="en-US" sz="1400" dirty="0">
                <a:solidFill>
                  <a:prstClr val="black">
                    <a:lumMod val="65000"/>
                    <a:lumOff val="35000"/>
                  </a:prstClr>
                </a:solidFill>
                <a:latin typeface="Avanti" panose="020B0500000000000000"/>
              </a:rPr>
              <a:t>Full compliance of storage and transportation of products with the manufacturer's requirements and Russian legislation</a:t>
            </a:r>
            <a:endParaRPr kumimoji="0" lang="ru-RU" sz="1400" b="0" i="0" u="none" strike="noStrike" kern="1200" cap="none" spc="0" normalizeH="0" baseline="0" noProof="0" dirty="0">
              <a:ln>
                <a:noFill/>
              </a:ln>
              <a:solidFill>
                <a:prstClr val="black">
                  <a:lumMod val="65000"/>
                  <a:lumOff val="35000"/>
                </a:prstClr>
              </a:solidFill>
              <a:effectLst/>
              <a:uLnTx/>
              <a:uFillTx/>
              <a:latin typeface="Avanti" panose="020B0500000000000000"/>
            </a:endParaRPr>
          </a:p>
        </p:txBody>
      </p:sp>
      <p:pic>
        <p:nvPicPr>
          <p:cNvPr id="63" name="Рисунок 62"/>
          <p:cNvPicPr>
            <a:picLocks noChangeAspect="1"/>
          </p:cNvPicPr>
          <p:nvPr/>
        </p:nvPicPr>
        <p:blipFill>
          <a:blip r:embed="rId7"/>
          <a:stretch>
            <a:fillRect/>
          </a:stretch>
        </p:blipFill>
        <p:spPr>
          <a:xfrm>
            <a:off x="10033608" y="3482555"/>
            <a:ext cx="1190997" cy="797930"/>
          </a:xfrm>
          <a:prstGeom prst="rect">
            <a:avLst/>
          </a:prstGeom>
        </p:spPr>
      </p:pic>
      <p:sp>
        <p:nvSpPr>
          <p:cNvPr id="53" name="Прямоугольник 52"/>
          <p:cNvSpPr/>
          <p:nvPr/>
        </p:nvSpPr>
        <p:spPr>
          <a:xfrm>
            <a:off x="6114891" y="3344175"/>
            <a:ext cx="3977640" cy="954107"/>
          </a:xfrm>
          <a:prstGeom prst="rect">
            <a:avLst/>
          </a:prstGeom>
        </p:spPr>
        <p:txBody>
          <a:bodyPr wrap="square">
            <a:spAutoFit/>
          </a:bodyPr>
          <a:lstStyle/>
          <a:p>
            <a:pPr lvl="0" algn="r">
              <a:defRPr/>
            </a:pPr>
            <a:endParaRPr lang="en-US" sz="2000" b="1" dirty="0">
              <a:solidFill>
                <a:prstClr val="black">
                  <a:lumMod val="65000"/>
                  <a:lumOff val="35000"/>
                </a:prstClr>
              </a:solidFill>
              <a:latin typeface="Rodeo" pitchFamily="2" charset="0"/>
            </a:endParaRPr>
          </a:p>
          <a:p>
            <a:pPr lvl="0" algn="r">
              <a:defRPr/>
            </a:pPr>
            <a:r>
              <a:rPr lang="en-US" sz="2000" b="1" dirty="0">
                <a:solidFill>
                  <a:prstClr val="black">
                    <a:lumMod val="65000"/>
                    <a:lumOff val="35000"/>
                  </a:prstClr>
                </a:solidFill>
                <a:latin typeface="Rodeo" pitchFamily="2" charset="0"/>
              </a:rPr>
              <a:t>Quality </a:t>
            </a:r>
            <a:r>
              <a:rPr lang="en-US" sz="2000" b="1" dirty="0" smtClean="0">
                <a:solidFill>
                  <a:prstClr val="black">
                    <a:lumMod val="65000"/>
                    <a:lumOff val="35000"/>
                  </a:prstClr>
                </a:solidFill>
                <a:latin typeface="Rodeo" pitchFamily="2" charset="0"/>
              </a:rPr>
              <a:t>service</a:t>
            </a:r>
            <a:r>
              <a:rPr lang="ru-RU" sz="2000" b="1" dirty="0" smtClean="0">
                <a:solidFill>
                  <a:prstClr val="black">
                    <a:lumMod val="65000"/>
                    <a:lumOff val="35000"/>
                  </a:prstClr>
                </a:solidFill>
                <a:latin typeface="Rodeo" pitchFamily="2" charset="0"/>
              </a:rPr>
              <a:t> </a:t>
            </a:r>
            <a:r>
              <a:rPr lang="en-US" sz="1400" dirty="0">
                <a:solidFill>
                  <a:prstClr val="black">
                    <a:lumMod val="65000"/>
                    <a:lumOff val="35000"/>
                  </a:prstClr>
                </a:solidFill>
                <a:latin typeface="Avanti" panose="020B0500000000000000"/>
              </a:rPr>
              <a:t>We guarantee accurate assembly and on-time delivery</a:t>
            </a:r>
            <a:endParaRPr kumimoji="0" lang="ru-RU" sz="1400" b="0" i="0" u="none" strike="noStrike" kern="1200" cap="none" spc="0" normalizeH="0" baseline="0" noProof="0" dirty="0">
              <a:ln>
                <a:noFill/>
              </a:ln>
              <a:solidFill>
                <a:prstClr val="black">
                  <a:lumMod val="65000"/>
                  <a:lumOff val="35000"/>
                </a:prstClr>
              </a:solidFill>
              <a:effectLst/>
              <a:uLnTx/>
              <a:uFillTx/>
              <a:latin typeface="Avanti" panose="020B0500000000000000"/>
            </a:endParaRPr>
          </a:p>
        </p:txBody>
      </p:sp>
      <p:sp>
        <p:nvSpPr>
          <p:cNvPr id="54" name="Прямоугольник 53"/>
          <p:cNvSpPr/>
          <p:nvPr/>
        </p:nvSpPr>
        <p:spPr>
          <a:xfrm>
            <a:off x="1459393" y="3881520"/>
            <a:ext cx="3977640" cy="1138773"/>
          </a:xfrm>
          <a:prstGeom prst="rect">
            <a:avLst/>
          </a:prstGeom>
        </p:spPr>
        <p:txBody>
          <a:bodyPr wrap="square">
            <a:spAutoFit/>
          </a:bodyPr>
          <a:lstStyle/>
          <a:p>
            <a:pPr lvl="0">
              <a:defRPr/>
            </a:pPr>
            <a:endParaRPr lang="en-US" sz="2000" b="1" dirty="0">
              <a:solidFill>
                <a:prstClr val="black">
                  <a:lumMod val="65000"/>
                  <a:lumOff val="35000"/>
                </a:prstClr>
              </a:solidFill>
              <a:latin typeface="Rodeo" pitchFamily="2" charset="0"/>
            </a:endParaRPr>
          </a:p>
          <a:p>
            <a:pPr lvl="0">
              <a:defRPr/>
            </a:pPr>
            <a:r>
              <a:rPr lang="en-US" sz="2000" b="1" dirty="0" smtClean="0">
                <a:solidFill>
                  <a:prstClr val="black">
                    <a:lumMod val="65000"/>
                    <a:lumOff val="35000"/>
                  </a:prstClr>
                </a:solidFill>
                <a:latin typeface="Rodeo" pitchFamily="2" charset="0"/>
              </a:rPr>
              <a:t>Efficiency </a:t>
            </a:r>
            <a:r>
              <a:rPr kumimoji="0" lang="ru-RU" sz="1400" b="1" i="0" u="none" strike="noStrike" kern="1200" cap="none" spc="0" normalizeH="0" baseline="0" noProof="0" dirty="0" smtClean="0">
                <a:ln>
                  <a:noFill/>
                </a:ln>
                <a:solidFill>
                  <a:prstClr val="black">
                    <a:lumMod val="65000"/>
                    <a:lumOff val="35000"/>
                  </a:prstClr>
                </a:solidFill>
                <a:effectLst/>
                <a:uLnTx/>
                <a:uFillTx/>
                <a:latin typeface="Rodeo" pitchFamily="2" charset="0"/>
                <a:ea typeface="+mn-ea"/>
                <a:cs typeface="+mn-cs"/>
              </a:rPr>
              <a:t> </a:t>
            </a:r>
            <a:r>
              <a:rPr lang="en-US" sz="1400" dirty="0">
                <a:solidFill>
                  <a:prstClr val="black">
                    <a:lumMod val="65000"/>
                    <a:lumOff val="35000"/>
                  </a:prstClr>
                </a:solidFill>
                <a:latin typeface="Avanti" panose="020B0500000000000000"/>
              </a:rPr>
              <a:t>We are constantly working to reduce costs in order to provide our customers with the lowest possible prices</a:t>
            </a:r>
            <a:endParaRPr kumimoji="0" lang="ru-RU" sz="1400" b="0" i="0" u="none" strike="noStrike" kern="1200" cap="none" spc="0" normalizeH="0" baseline="0" noProof="0" dirty="0">
              <a:ln>
                <a:noFill/>
              </a:ln>
              <a:solidFill>
                <a:prstClr val="black">
                  <a:lumMod val="65000"/>
                  <a:lumOff val="35000"/>
                </a:prstClr>
              </a:solidFill>
              <a:effectLst/>
              <a:uLnTx/>
              <a:uFillTx/>
              <a:latin typeface="Avanti" panose="020B0500000000000000"/>
            </a:endParaRPr>
          </a:p>
        </p:txBody>
      </p:sp>
      <p:pic>
        <p:nvPicPr>
          <p:cNvPr id="66" name="Рисунок 65"/>
          <p:cNvPicPr>
            <a:picLocks noChangeAspect="1"/>
          </p:cNvPicPr>
          <p:nvPr/>
        </p:nvPicPr>
        <p:blipFill>
          <a:blip r:embed="rId8"/>
          <a:stretch>
            <a:fillRect/>
          </a:stretch>
        </p:blipFill>
        <p:spPr>
          <a:xfrm>
            <a:off x="6832577" y="5221427"/>
            <a:ext cx="853343" cy="1000482"/>
          </a:xfrm>
          <a:prstGeom prst="rect">
            <a:avLst/>
          </a:prstGeom>
        </p:spPr>
      </p:pic>
      <p:sp>
        <p:nvSpPr>
          <p:cNvPr id="55" name="Прямоугольник 54"/>
          <p:cNvSpPr/>
          <p:nvPr/>
        </p:nvSpPr>
        <p:spPr>
          <a:xfrm>
            <a:off x="7773776" y="4996094"/>
            <a:ext cx="3977640" cy="1661993"/>
          </a:xfrm>
          <a:prstGeom prst="rect">
            <a:avLst/>
          </a:prstGeom>
        </p:spPr>
        <p:txBody>
          <a:bodyPr wrap="square">
            <a:spAutoFit/>
          </a:bodyPr>
          <a:lstStyle/>
          <a:p>
            <a:pPr lvl="0">
              <a:defRPr/>
            </a:pPr>
            <a:r>
              <a:rPr lang="en-US" sz="2000" b="1" dirty="0">
                <a:solidFill>
                  <a:prstClr val="black">
                    <a:lumMod val="65000"/>
                    <a:lumOff val="35000"/>
                  </a:prstClr>
                </a:solidFill>
                <a:latin typeface="Rodeo" pitchFamily="2" charset="0"/>
              </a:rPr>
              <a:t>Reception and processing of applications in a convenient form</a:t>
            </a:r>
            <a:r>
              <a:rPr kumimoji="0" lang="ru-RU" sz="1400" b="1" i="0" u="none" strike="noStrike" kern="1200" cap="none" spc="0" normalizeH="0" baseline="0" noProof="0" dirty="0" smtClean="0">
                <a:ln>
                  <a:noFill/>
                </a:ln>
                <a:solidFill>
                  <a:prstClr val="black">
                    <a:lumMod val="65000"/>
                    <a:lumOff val="35000"/>
                  </a:prstClr>
                </a:solidFill>
                <a:effectLst/>
                <a:uLnTx/>
                <a:uFillTx/>
                <a:latin typeface="Rodeo" pitchFamily="2" charset="0"/>
                <a:ea typeface="+mn-ea"/>
                <a:cs typeface="+mn-cs"/>
              </a:rPr>
              <a:t> </a:t>
            </a:r>
            <a:r>
              <a:rPr lang="en-US" sz="1400" dirty="0">
                <a:solidFill>
                  <a:prstClr val="black">
                    <a:lumMod val="65000"/>
                    <a:lumOff val="35000"/>
                  </a:prstClr>
                </a:solidFill>
                <a:latin typeface="Avanti" panose="020B0500000000000000"/>
              </a:rPr>
              <a:t>Our clients can place an application using the electronic ordering program, through electronic platforms, as well as by phone or e-mail</a:t>
            </a:r>
            <a:endParaRPr kumimoji="0" lang="ru-RU" sz="1400" b="0" i="0" u="none" strike="noStrike" kern="1200" cap="none" spc="0" normalizeH="0" baseline="0" noProof="0" dirty="0">
              <a:ln>
                <a:noFill/>
              </a:ln>
              <a:solidFill>
                <a:prstClr val="black">
                  <a:lumMod val="65000"/>
                  <a:lumOff val="35000"/>
                </a:prstClr>
              </a:solidFill>
              <a:effectLst/>
              <a:uLnTx/>
              <a:uFillTx/>
              <a:latin typeface="Avanti" panose="020B0500000000000000"/>
            </a:endParaRPr>
          </a:p>
        </p:txBody>
      </p:sp>
      <p:pic>
        <p:nvPicPr>
          <p:cNvPr id="67" name="Рисунок 66"/>
          <p:cNvPicPr>
            <a:picLocks noChangeAspect="1"/>
          </p:cNvPicPr>
          <p:nvPr/>
        </p:nvPicPr>
        <p:blipFill>
          <a:blip r:embed="rId9"/>
          <a:stretch>
            <a:fillRect/>
          </a:stretch>
        </p:blipFill>
        <p:spPr>
          <a:xfrm>
            <a:off x="4743662" y="5214673"/>
            <a:ext cx="779674" cy="1110965"/>
          </a:xfrm>
          <a:prstGeom prst="rect">
            <a:avLst/>
          </a:prstGeom>
        </p:spPr>
      </p:pic>
      <p:sp>
        <p:nvSpPr>
          <p:cNvPr id="56" name="Прямоугольник 55"/>
          <p:cNvSpPr/>
          <p:nvPr/>
        </p:nvSpPr>
        <p:spPr>
          <a:xfrm>
            <a:off x="712947" y="5172435"/>
            <a:ext cx="3977640" cy="830997"/>
          </a:xfrm>
          <a:prstGeom prst="rect">
            <a:avLst/>
          </a:prstGeom>
        </p:spPr>
        <p:txBody>
          <a:bodyPr wrap="square">
            <a:spAutoFit/>
          </a:bodyPr>
          <a:lstStyle/>
          <a:p>
            <a:pPr algn="r">
              <a:defRPr/>
            </a:pPr>
            <a:r>
              <a:rPr lang="en-US" sz="2000" b="1" dirty="0">
                <a:solidFill>
                  <a:prstClr val="black">
                    <a:lumMod val="65000"/>
                    <a:lumOff val="35000"/>
                  </a:prstClr>
                </a:solidFill>
                <a:latin typeface="Rodeo" pitchFamily="2" charset="0"/>
              </a:rPr>
              <a:t>Prompt provision of information</a:t>
            </a:r>
            <a:r>
              <a:rPr kumimoji="0" lang="ru-RU" sz="1400" b="1" i="0" u="none" strike="noStrike" kern="1200" cap="none" spc="0" normalizeH="0" baseline="0" noProof="0" dirty="0" smtClean="0">
                <a:ln>
                  <a:noFill/>
                </a:ln>
                <a:solidFill>
                  <a:prstClr val="black">
                    <a:lumMod val="65000"/>
                    <a:lumOff val="35000"/>
                  </a:prstClr>
                </a:solidFill>
                <a:effectLst/>
                <a:uLnTx/>
                <a:uFillTx/>
                <a:latin typeface="Rodeo" pitchFamily="2" charset="0"/>
                <a:ea typeface="+mn-ea"/>
                <a:cs typeface="+mn-cs"/>
              </a:rPr>
              <a:t> </a:t>
            </a:r>
            <a:r>
              <a:rPr lang="en-US" sz="1400" dirty="0">
                <a:solidFill>
                  <a:prstClr val="black">
                    <a:lumMod val="65000"/>
                    <a:lumOff val="35000"/>
                  </a:prstClr>
                </a:solidFill>
                <a:latin typeface="Avanti" panose="020B0500000000000000"/>
              </a:rPr>
              <a:t>All the necessary information for our partners</a:t>
            </a:r>
            <a:endParaRPr lang="ru-RU" sz="1400" dirty="0">
              <a:solidFill>
                <a:prstClr val="black">
                  <a:lumMod val="65000"/>
                  <a:lumOff val="35000"/>
                </a:prstClr>
              </a:solidFill>
              <a:latin typeface="Avanti" panose="020B0500000000000000"/>
            </a:endParaRPr>
          </a:p>
          <a:p>
            <a:pPr lvl="0" algn="r">
              <a:defRPr/>
            </a:pPr>
            <a:r>
              <a:rPr lang="en-US" sz="1400" dirty="0">
                <a:solidFill>
                  <a:prstClr val="black">
                    <a:lumMod val="65000"/>
                    <a:lumOff val="35000"/>
                  </a:prstClr>
                </a:solidFill>
                <a:latin typeface="Avanti" panose="020B0500000000000000"/>
              </a:rPr>
              <a:t>i</a:t>
            </a:r>
            <a:r>
              <a:rPr lang="en-US" sz="1400" dirty="0" smtClean="0">
                <a:solidFill>
                  <a:prstClr val="black">
                    <a:lumMod val="65000"/>
                    <a:lumOff val="35000"/>
                  </a:prstClr>
                </a:solidFill>
                <a:latin typeface="Avanti" panose="020B0500000000000000"/>
              </a:rPr>
              <a:t>s online </a:t>
            </a:r>
            <a:r>
              <a:rPr lang="en-US" sz="1400" dirty="0">
                <a:solidFill>
                  <a:prstClr val="black">
                    <a:lumMod val="65000"/>
                    <a:lumOff val="35000"/>
                  </a:prstClr>
                </a:solidFill>
                <a:latin typeface="Avanti" panose="020B0500000000000000"/>
              </a:rPr>
              <a:t>in the personal </a:t>
            </a:r>
            <a:r>
              <a:rPr lang="en-US" sz="1400" dirty="0" smtClean="0">
                <a:solidFill>
                  <a:prstClr val="black">
                    <a:lumMod val="65000"/>
                    <a:lumOff val="35000"/>
                  </a:prstClr>
                </a:solidFill>
                <a:latin typeface="Avanti" panose="020B0500000000000000"/>
              </a:rPr>
              <a:t>account</a:t>
            </a:r>
            <a:endParaRPr kumimoji="0" lang="ru-RU" sz="1400" b="0" i="0" u="none" strike="noStrike" kern="1200" cap="none" spc="0" normalizeH="0" baseline="0" noProof="0" dirty="0">
              <a:ln>
                <a:noFill/>
              </a:ln>
              <a:solidFill>
                <a:prstClr val="black">
                  <a:lumMod val="65000"/>
                  <a:lumOff val="35000"/>
                </a:prstClr>
              </a:solidFill>
              <a:effectLst/>
              <a:uLnTx/>
              <a:uFillTx/>
              <a:latin typeface="Avanti" panose="020B0500000000000000"/>
            </a:endParaRPr>
          </a:p>
        </p:txBody>
      </p:sp>
    </p:spTree>
    <p:extLst>
      <p:ext uri="{BB962C8B-B14F-4D97-AF65-F5344CB8AC3E}">
        <p14:creationId xmlns:p14="http://schemas.microsoft.com/office/powerpoint/2010/main" val="1079780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Charity: a year of good deeds</a:t>
            </a:r>
            <a:endParaRPr lang="ru-RU" dirty="0"/>
          </a:p>
        </p:txBody>
      </p:sp>
      <p:pic>
        <p:nvPicPr>
          <p:cNvPr id="5" name="Объект 4"/>
          <p:cNvPicPr>
            <a:picLocks noGrp="1" noChangeAspect="1"/>
          </p:cNvPicPr>
          <p:nvPr>
            <p:ph idx="13"/>
          </p:nvPr>
        </p:nvPicPr>
        <p:blipFill rotWithShape="1">
          <a:blip r:embed="rId2"/>
          <a:srcRect l="34645" t="43224" r="57402" b="46163"/>
          <a:stretch/>
        </p:blipFill>
        <p:spPr>
          <a:xfrm>
            <a:off x="2933783" y="1968818"/>
            <a:ext cx="1350483" cy="1013685"/>
          </a:xfrm>
          <a:prstGeom prst="rect">
            <a:avLst/>
          </a:prstGeom>
        </p:spPr>
      </p:pic>
      <p:sp>
        <p:nvSpPr>
          <p:cNvPr id="4" name="Объект 3"/>
          <p:cNvSpPr>
            <a:spLocks noGrp="1"/>
          </p:cNvSpPr>
          <p:nvPr>
            <p:ph idx="14"/>
          </p:nvPr>
        </p:nvSpPr>
        <p:spPr>
          <a:xfrm>
            <a:off x="5525664" y="1632001"/>
            <a:ext cx="6319005" cy="4351338"/>
          </a:xfrm>
        </p:spPr>
        <p:txBody>
          <a:bodyPr/>
          <a:lstStyle/>
          <a:p>
            <a:r>
              <a:rPr lang="en-US" sz="1800" dirty="0"/>
              <a:t>In 2020, FC PULSE donated more than 60 million rubles for charitable purposes. Behind these numbers are the lives and health of people who need help the most</a:t>
            </a:r>
            <a:r>
              <a:rPr lang="en-US" sz="1800" dirty="0" smtClean="0"/>
              <a:t>.</a:t>
            </a:r>
          </a:p>
          <a:p>
            <a:r>
              <a:rPr lang="en-US" sz="1800" dirty="0"/>
              <a:t>Charity for PULSE employees has long become the norm. For many years PULSE has been cooperating with various charitable foundations, the Dmitry </a:t>
            </a:r>
            <a:r>
              <a:rPr lang="en-US" sz="1800" dirty="0" err="1"/>
              <a:t>Rogachev</a:t>
            </a:r>
            <a:r>
              <a:rPr lang="en-US" sz="1800" dirty="0"/>
              <a:t> Center, boarding schools for the elderly. In the parent company of FC PULSE, charity fairs are held, and employees monthly transfer funds to charitable foundations to help sick children</a:t>
            </a:r>
            <a:r>
              <a:rPr lang="en-US" sz="1800" dirty="0" smtClean="0"/>
              <a:t>.</a:t>
            </a:r>
          </a:p>
          <a:p>
            <a:r>
              <a:rPr lang="en-US" sz="1800" dirty="0"/>
              <a:t>But the anniversary year 2021 will be special. The company's management decided to declare it the year of charity, the year of good deeds. If earlier charitable projects were implemented mainly in Moscow and the Moscow region, now charitable assistance will be organized in every region of the country, and every employee of the PULSE company will be able to become participants in the corporate charity program, regardless of which city in Russia he lives.</a:t>
            </a:r>
            <a:endParaRPr lang="ru-RU" sz="1800" dirty="0" smtClean="0"/>
          </a:p>
        </p:txBody>
      </p:sp>
      <p:pic>
        <p:nvPicPr>
          <p:cNvPr id="6" name="Рисунок 5"/>
          <p:cNvPicPr>
            <a:picLocks noChangeAspect="1"/>
          </p:cNvPicPr>
          <p:nvPr/>
        </p:nvPicPr>
        <p:blipFill rotWithShape="1">
          <a:blip r:embed="rId3"/>
          <a:srcRect l="34704" t="56216" r="50258" b="33275"/>
          <a:stretch/>
        </p:blipFill>
        <p:spPr>
          <a:xfrm>
            <a:off x="2933784" y="2882861"/>
            <a:ext cx="1364225" cy="536269"/>
          </a:xfrm>
          <a:prstGeom prst="rect">
            <a:avLst/>
          </a:prstGeom>
        </p:spPr>
      </p:pic>
      <p:pic>
        <p:nvPicPr>
          <p:cNvPr id="7" name="Рисунок 6"/>
          <p:cNvPicPr>
            <a:picLocks noChangeAspect="1"/>
          </p:cNvPicPr>
          <p:nvPr/>
        </p:nvPicPr>
        <p:blipFill rotWithShape="1">
          <a:blip r:embed="rId4"/>
          <a:srcRect l="79962"/>
          <a:stretch/>
        </p:blipFill>
        <p:spPr>
          <a:xfrm>
            <a:off x="4244776" y="1480921"/>
            <a:ext cx="728098" cy="627942"/>
          </a:xfrm>
          <a:prstGeom prst="rect">
            <a:avLst/>
          </a:prstGeom>
        </p:spPr>
      </p:pic>
      <p:pic>
        <p:nvPicPr>
          <p:cNvPr id="8" name="Рисунок 7"/>
          <p:cNvPicPr>
            <a:picLocks noChangeAspect="1"/>
          </p:cNvPicPr>
          <p:nvPr/>
        </p:nvPicPr>
        <p:blipFill rotWithShape="1">
          <a:blip r:embed="rId4"/>
          <a:srcRect l="35929" r="24294"/>
          <a:stretch/>
        </p:blipFill>
        <p:spPr>
          <a:xfrm>
            <a:off x="545410" y="1485014"/>
            <a:ext cx="1445342" cy="627942"/>
          </a:xfrm>
          <a:prstGeom prst="rect">
            <a:avLst/>
          </a:prstGeom>
        </p:spPr>
      </p:pic>
      <p:pic>
        <p:nvPicPr>
          <p:cNvPr id="9" name="Рисунок 8"/>
          <p:cNvPicPr>
            <a:picLocks noChangeAspect="1"/>
          </p:cNvPicPr>
          <p:nvPr/>
        </p:nvPicPr>
        <p:blipFill rotWithShape="1">
          <a:blip r:embed="rId5"/>
          <a:srcRect l="88954"/>
          <a:stretch/>
        </p:blipFill>
        <p:spPr>
          <a:xfrm>
            <a:off x="4332060" y="2326713"/>
            <a:ext cx="588983" cy="1140292"/>
          </a:xfrm>
          <a:prstGeom prst="rect">
            <a:avLst/>
          </a:prstGeom>
        </p:spPr>
      </p:pic>
      <p:pic>
        <p:nvPicPr>
          <p:cNvPr id="10" name="Рисунок 9"/>
          <p:cNvPicPr>
            <a:picLocks noChangeAspect="1"/>
          </p:cNvPicPr>
          <p:nvPr/>
        </p:nvPicPr>
        <p:blipFill rotWithShape="1">
          <a:blip r:embed="rId5"/>
          <a:srcRect l="44532" t="44452" r="23833" b="7688"/>
          <a:stretch/>
        </p:blipFill>
        <p:spPr>
          <a:xfrm>
            <a:off x="2286783" y="1507038"/>
            <a:ext cx="1253614" cy="405580"/>
          </a:xfrm>
          <a:prstGeom prst="rect">
            <a:avLst/>
          </a:prstGeom>
        </p:spPr>
      </p:pic>
      <p:pic>
        <p:nvPicPr>
          <p:cNvPr id="14" name="Рисунок 13"/>
          <p:cNvPicPr>
            <a:picLocks noChangeAspect="1"/>
          </p:cNvPicPr>
          <p:nvPr/>
        </p:nvPicPr>
        <p:blipFill>
          <a:blip r:embed="rId6"/>
          <a:stretch>
            <a:fillRect/>
          </a:stretch>
        </p:blipFill>
        <p:spPr>
          <a:xfrm>
            <a:off x="545410" y="2113490"/>
            <a:ext cx="2296193" cy="1291608"/>
          </a:xfrm>
          <a:prstGeom prst="rect">
            <a:avLst/>
          </a:prstGeom>
        </p:spPr>
      </p:pic>
      <p:pic>
        <p:nvPicPr>
          <p:cNvPr id="16" name="Рисунок 15"/>
          <p:cNvPicPr>
            <a:picLocks noChangeAspect="1"/>
          </p:cNvPicPr>
          <p:nvPr/>
        </p:nvPicPr>
        <p:blipFill rotWithShape="1">
          <a:blip r:embed="rId7" cstate="print">
            <a:extLst>
              <a:ext uri="{28A0092B-C50C-407E-A947-70E740481C1C}">
                <a14:useLocalDpi xmlns:a14="http://schemas.microsoft.com/office/drawing/2010/main" val="0"/>
              </a:ext>
            </a:extLst>
          </a:blip>
          <a:srcRect b="326"/>
          <a:stretch/>
        </p:blipFill>
        <p:spPr>
          <a:xfrm>
            <a:off x="566102" y="3568133"/>
            <a:ext cx="2275501" cy="2834423"/>
          </a:xfrm>
          <a:prstGeom prst="rect">
            <a:avLst/>
          </a:prstGeom>
        </p:spPr>
      </p:pic>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13590" y="5035076"/>
            <a:ext cx="2050043" cy="1367480"/>
          </a:xfrm>
          <a:prstGeom prst="rect">
            <a:avLst/>
          </a:prstGeom>
        </p:spPr>
      </p:pic>
      <p:pic>
        <p:nvPicPr>
          <p:cNvPr id="18" name="Рисунок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33784" y="3578406"/>
            <a:ext cx="2029849" cy="1400470"/>
          </a:xfrm>
          <a:prstGeom prst="rect">
            <a:avLst/>
          </a:prstGeom>
        </p:spPr>
      </p:pic>
    </p:spTree>
    <p:extLst>
      <p:ext uri="{BB962C8B-B14F-4D97-AF65-F5344CB8AC3E}">
        <p14:creationId xmlns:p14="http://schemas.microsoft.com/office/powerpoint/2010/main" val="15099765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Mission</a:t>
            </a:r>
            <a:endParaRPr lang="ru-RU" dirty="0"/>
          </a:p>
        </p:txBody>
      </p:sp>
      <p:sp>
        <p:nvSpPr>
          <p:cNvPr id="7" name="Объект 6"/>
          <p:cNvSpPr>
            <a:spLocks noGrp="1"/>
          </p:cNvSpPr>
          <p:nvPr>
            <p:ph idx="14"/>
          </p:nvPr>
        </p:nvSpPr>
        <p:spPr>
          <a:xfrm>
            <a:off x="4486940" y="1562417"/>
            <a:ext cx="7447405" cy="4351338"/>
          </a:xfrm>
        </p:spPr>
        <p:txBody>
          <a:bodyPr/>
          <a:lstStyle/>
          <a:p>
            <a:r>
              <a:rPr lang="en-US" sz="1800" dirty="0" smtClean="0"/>
              <a:t>FC PULSE is </a:t>
            </a:r>
            <a:r>
              <a:rPr lang="en-US" sz="1800" dirty="0"/>
              <a:t>a company based on trusting, honest relationships with partners and employees</a:t>
            </a:r>
            <a:r>
              <a:rPr lang="en-US" sz="1800" dirty="0" smtClean="0"/>
              <a:t>. We </a:t>
            </a:r>
            <a:r>
              <a:rPr lang="en-US" sz="1800" dirty="0"/>
              <a:t>build our business based on values ​​and traditions that have not changed since the foundation of the company</a:t>
            </a:r>
            <a:r>
              <a:rPr lang="en-US" sz="1800" dirty="0" smtClean="0"/>
              <a:t>. It </a:t>
            </a:r>
            <a:r>
              <a:rPr lang="en-US" sz="1800" dirty="0"/>
              <a:t>is important for us to share our success with people who are engaged in common business with us.</a:t>
            </a:r>
            <a:r>
              <a:rPr lang="ru-RU" sz="1800" dirty="0" smtClean="0"/>
              <a:t> </a:t>
            </a:r>
            <a:r>
              <a:rPr lang="en-US" sz="1800" dirty="0"/>
              <a:t>We see our development in the joint solution of the problems that face us and our clients</a:t>
            </a:r>
            <a:r>
              <a:rPr lang="en-US" sz="1800" dirty="0" smtClean="0"/>
              <a:t>.</a:t>
            </a:r>
          </a:p>
          <a:p>
            <a:r>
              <a:rPr lang="en-US" sz="1800" dirty="0"/>
              <a:t>We are constantly working on the efficiency of business processes and cost optimization. Thanks to this we offer our clients the best conditions</a:t>
            </a:r>
            <a:r>
              <a:rPr lang="en-US" sz="1800" dirty="0" smtClean="0"/>
              <a:t>.</a:t>
            </a:r>
          </a:p>
          <a:p>
            <a:r>
              <a:rPr lang="en-US" sz="1800" dirty="0" smtClean="0"/>
              <a:t>Quality </a:t>
            </a:r>
            <a:r>
              <a:rPr lang="en-US" sz="1800" dirty="0"/>
              <a:t>service is our pride</a:t>
            </a:r>
            <a:r>
              <a:rPr lang="en-US" sz="1800" dirty="0" smtClean="0"/>
              <a:t>.</a:t>
            </a:r>
          </a:p>
          <a:p>
            <a:r>
              <a:rPr lang="en-US" sz="1800" dirty="0"/>
              <a:t>We provide our suppliers with reliable cooperation and the opportunity to be represented in every region of our country</a:t>
            </a:r>
            <a:r>
              <a:rPr lang="en-US" sz="1800" dirty="0" smtClean="0"/>
              <a:t>.</a:t>
            </a:r>
          </a:p>
          <a:p>
            <a:r>
              <a:rPr lang="en-US" sz="1800" dirty="0" smtClean="0"/>
              <a:t>We </a:t>
            </a:r>
            <a:r>
              <a:rPr lang="en-US" sz="1800" dirty="0"/>
              <a:t>give our employees a sense of self-confidence and the opportunity for professional development</a:t>
            </a:r>
            <a:endParaRPr lang="ru-RU" sz="1800" dirty="0" smtClean="0"/>
          </a:p>
          <a:p>
            <a:endParaRPr lang="en-US" sz="1800" dirty="0" smtClean="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71" y="973114"/>
            <a:ext cx="5042263" cy="5042263"/>
          </a:xfrm>
          <a:prstGeom prst="rect">
            <a:avLst/>
          </a:prstGeom>
        </p:spPr>
      </p:pic>
      <p:sp>
        <p:nvSpPr>
          <p:cNvPr id="3" name="TextBox 2"/>
          <p:cNvSpPr txBox="1"/>
          <p:nvPr/>
        </p:nvSpPr>
        <p:spPr>
          <a:xfrm>
            <a:off x="4742404" y="6074929"/>
            <a:ext cx="7336187" cy="461665"/>
          </a:xfrm>
          <a:prstGeom prst="rect">
            <a:avLst/>
          </a:prstGeom>
          <a:noFill/>
        </p:spPr>
        <p:txBody>
          <a:bodyPr wrap="square" rtlCol="0">
            <a:spAutoFit/>
          </a:bodyPr>
          <a:lstStyle/>
          <a:p>
            <a:r>
              <a:rPr lang="en-US" sz="2400" b="1" dirty="0">
                <a:solidFill>
                  <a:srgbClr val="002060"/>
                </a:solidFill>
              </a:rPr>
              <a:t>Together we make medicines available.</a:t>
            </a:r>
            <a:endParaRPr lang="ru-RU" sz="2400" b="1" dirty="0">
              <a:solidFill>
                <a:srgbClr val="002060"/>
              </a:solidFill>
            </a:endParaRPr>
          </a:p>
        </p:txBody>
      </p:sp>
    </p:spTree>
    <p:extLst>
      <p:ext uri="{BB962C8B-B14F-4D97-AF65-F5344CB8AC3E}">
        <p14:creationId xmlns:p14="http://schemas.microsoft.com/office/powerpoint/2010/main" val="12575238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Company values</a:t>
            </a:r>
            <a:endParaRPr lang="ru-RU" dirty="0"/>
          </a:p>
        </p:txBody>
      </p:sp>
      <p:sp>
        <p:nvSpPr>
          <p:cNvPr id="3" name="Объект 2"/>
          <p:cNvSpPr>
            <a:spLocks noGrp="1"/>
          </p:cNvSpPr>
          <p:nvPr>
            <p:ph idx="13"/>
          </p:nvPr>
        </p:nvSpPr>
        <p:spPr>
          <a:xfrm>
            <a:off x="279120" y="1825625"/>
            <a:ext cx="2718146" cy="4351338"/>
          </a:xfrm>
        </p:spPr>
        <p:txBody>
          <a:bodyPr/>
          <a:lstStyle/>
          <a:p>
            <a:pPr marL="0" lvl="0" indent="0">
              <a:buNone/>
            </a:pPr>
            <a:r>
              <a:rPr lang="en-US" sz="2000" dirty="0" smtClean="0">
                <a:solidFill>
                  <a:srgbClr val="002060"/>
                </a:solidFill>
              </a:rPr>
              <a:t>Professionalism</a:t>
            </a:r>
          </a:p>
          <a:p>
            <a:pPr marL="0" lvl="0" indent="0">
              <a:buNone/>
            </a:pPr>
            <a:endParaRPr lang="ru-RU" sz="1600" dirty="0" smtClean="0">
              <a:solidFill>
                <a:prstClr val="black">
                  <a:lumMod val="75000"/>
                  <a:lumOff val="25000"/>
                </a:prstClr>
              </a:solidFill>
            </a:endParaRPr>
          </a:p>
          <a:p>
            <a:pPr marL="0" lvl="0" indent="0">
              <a:buNone/>
            </a:pPr>
            <a:endParaRPr lang="ru-RU" sz="1600" dirty="0">
              <a:solidFill>
                <a:prstClr val="black">
                  <a:lumMod val="75000"/>
                  <a:lumOff val="25000"/>
                </a:prstClr>
              </a:solidFill>
            </a:endParaRPr>
          </a:p>
          <a:p>
            <a:pPr marL="0" lvl="0" indent="0">
              <a:buNone/>
            </a:pPr>
            <a:endParaRPr lang="ru-RU" sz="1600" dirty="0" smtClean="0">
              <a:solidFill>
                <a:prstClr val="black">
                  <a:lumMod val="75000"/>
                  <a:lumOff val="25000"/>
                </a:prstClr>
              </a:solidFill>
            </a:endParaRPr>
          </a:p>
          <a:p>
            <a:pPr marL="0" lvl="0" indent="0">
              <a:buNone/>
            </a:pPr>
            <a:endParaRPr lang="ru-RU" sz="1600" dirty="0">
              <a:solidFill>
                <a:prstClr val="black">
                  <a:lumMod val="75000"/>
                  <a:lumOff val="25000"/>
                </a:prstClr>
              </a:solidFill>
            </a:endParaRPr>
          </a:p>
          <a:p>
            <a:pPr marL="0" lvl="0" indent="0">
              <a:buNone/>
            </a:pPr>
            <a:endParaRPr lang="ru-RU" sz="1600" dirty="0" smtClean="0">
              <a:solidFill>
                <a:prstClr val="black">
                  <a:lumMod val="75000"/>
                  <a:lumOff val="25000"/>
                </a:prstClr>
              </a:solidFill>
            </a:endParaRPr>
          </a:p>
          <a:p>
            <a:pPr marL="0" lvl="0" indent="0">
              <a:buNone/>
            </a:pPr>
            <a:r>
              <a:rPr lang="en-US" sz="1600" dirty="0">
                <a:solidFill>
                  <a:prstClr val="black">
                    <a:lumMod val="75000"/>
                    <a:lumOff val="25000"/>
                  </a:prstClr>
                </a:solidFill>
              </a:rPr>
              <a:t>This is reliability multiplied by the result, high quality standards of our work and responsibility for the obligations assumed</a:t>
            </a:r>
            <a:r>
              <a:rPr lang="en-US" sz="1600" dirty="0" smtClean="0">
                <a:solidFill>
                  <a:prstClr val="black">
                    <a:lumMod val="75000"/>
                    <a:lumOff val="25000"/>
                  </a:prstClr>
                </a:solidFill>
              </a:rPr>
              <a:t>.</a:t>
            </a:r>
          </a:p>
          <a:p>
            <a:endParaRPr lang="ru-RU" dirty="0"/>
          </a:p>
        </p:txBody>
      </p:sp>
      <p:sp>
        <p:nvSpPr>
          <p:cNvPr id="4" name="Объект 3"/>
          <p:cNvSpPr>
            <a:spLocks noGrp="1"/>
          </p:cNvSpPr>
          <p:nvPr>
            <p:ph idx="14"/>
          </p:nvPr>
        </p:nvSpPr>
        <p:spPr>
          <a:xfrm>
            <a:off x="6115051" y="1825625"/>
            <a:ext cx="2718146" cy="4351338"/>
          </a:xfrm>
        </p:spPr>
        <p:txBody>
          <a:bodyPr/>
          <a:lstStyle/>
          <a:p>
            <a:pPr marL="0" lvl="0" indent="0">
              <a:buNone/>
            </a:pPr>
            <a:r>
              <a:rPr lang="en-US" sz="2000" dirty="0" smtClean="0">
                <a:solidFill>
                  <a:srgbClr val="002060"/>
                </a:solidFill>
              </a:rPr>
              <a:t>Teamwork</a:t>
            </a:r>
          </a:p>
          <a:p>
            <a:pPr marL="0" lvl="0" indent="0">
              <a:buNone/>
            </a:pPr>
            <a:endParaRPr lang="ru-RU" sz="1600" dirty="0" smtClean="0">
              <a:solidFill>
                <a:prstClr val="black">
                  <a:lumMod val="75000"/>
                  <a:lumOff val="25000"/>
                </a:prstClr>
              </a:solidFill>
            </a:endParaRPr>
          </a:p>
          <a:p>
            <a:pPr marL="0" lvl="0" indent="0">
              <a:buNone/>
            </a:pPr>
            <a:endParaRPr lang="ru-RU" sz="1600" dirty="0">
              <a:solidFill>
                <a:prstClr val="black">
                  <a:lumMod val="75000"/>
                  <a:lumOff val="25000"/>
                </a:prstClr>
              </a:solidFill>
            </a:endParaRPr>
          </a:p>
          <a:p>
            <a:pPr marL="0" lvl="0" indent="0">
              <a:buNone/>
            </a:pPr>
            <a:endParaRPr lang="ru-RU" sz="1600" dirty="0" smtClean="0">
              <a:solidFill>
                <a:prstClr val="black">
                  <a:lumMod val="75000"/>
                  <a:lumOff val="25000"/>
                </a:prstClr>
              </a:solidFill>
            </a:endParaRPr>
          </a:p>
          <a:p>
            <a:pPr marL="0" lvl="0" indent="0">
              <a:buNone/>
            </a:pPr>
            <a:endParaRPr lang="ru-RU" sz="1600" dirty="0">
              <a:solidFill>
                <a:prstClr val="black">
                  <a:lumMod val="75000"/>
                  <a:lumOff val="25000"/>
                </a:prstClr>
              </a:solidFill>
            </a:endParaRPr>
          </a:p>
          <a:p>
            <a:pPr marL="0" lvl="0" indent="0">
              <a:buNone/>
            </a:pPr>
            <a:endParaRPr lang="ru-RU" sz="1600" dirty="0" smtClean="0">
              <a:solidFill>
                <a:prstClr val="black">
                  <a:lumMod val="75000"/>
                  <a:lumOff val="25000"/>
                </a:prstClr>
              </a:solidFill>
            </a:endParaRPr>
          </a:p>
          <a:p>
            <a:pPr marL="0" lvl="0" indent="0">
              <a:buNone/>
            </a:pPr>
            <a:r>
              <a:rPr lang="en-US" sz="1600" dirty="0">
                <a:solidFill>
                  <a:prstClr val="black">
                    <a:lumMod val="75000"/>
                    <a:lumOff val="25000"/>
                  </a:prstClr>
                </a:solidFill>
              </a:rPr>
              <a:t>Each member of our team is interested in the common success and is ready to support our clients. The synergy effect is possible only in a team - this is the key to our effectiveness.</a:t>
            </a:r>
            <a:endParaRPr lang="ru-RU" dirty="0"/>
          </a:p>
        </p:txBody>
      </p:sp>
      <p:sp>
        <p:nvSpPr>
          <p:cNvPr id="5" name="Объект 4"/>
          <p:cNvSpPr>
            <a:spLocks noGrp="1"/>
          </p:cNvSpPr>
          <p:nvPr>
            <p:ph idx="15"/>
          </p:nvPr>
        </p:nvSpPr>
        <p:spPr>
          <a:xfrm>
            <a:off x="3217619" y="1825625"/>
            <a:ext cx="2718146" cy="4351338"/>
          </a:xfrm>
        </p:spPr>
        <p:txBody>
          <a:bodyPr/>
          <a:lstStyle/>
          <a:p>
            <a:pPr marL="0" lvl="0" indent="0">
              <a:buNone/>
            </a:pPr>
            <a:r>
              <a:rPr lang="en-US" sz="2000" dirty="0" smtClean="0">
                <a:solidFill>
                  <a:srgbClr val="002060"/>
                </a:solidFill>
              </a:rPr>
              <a:t>Ambition</a:t>
            </a:r>
          </a:p>
          <a:p>
            <a:pPr marL="0" lvl="0" indent="0">
              <a:buNone/>
            </a:pPr>
            <a:r>
              <a:rPr lang="en-US" sz="1600" dirty="0">
                <a:solidFill>
                  <a:prstClr val="black">
                    <a:lumMod val="75000"/>
                    <a:lumOff val="25000"/>
                  </a:prstClr>
                </a:solidFill>
              </a:rPr>
              <a:t>We are not afraid to solve the most difficult problems, we are proud of our achievements and the achievements of our </a:t>
            </a:r>
            <a:r>
              <a:rPr lang="en-US" sz="1600" dirty="0" smtClean="0">
                <a:solidFill>
                  <a:prstClr val="black">
                    <a:lumMod val="75000"/>
                    <a:lumOff val="25000"/>
                  </a:prstClr>
                </a:solidFill>
              </a:rPr>
              <a:t>partners.</a:t>
            </a:r>
            <a:endParaRPr lang="ru-RU" dirty="0"/>
          </a:p>
        </p:txBody>
      </p:sp>
      <p:pic>
        <p:nvPicPr>
          <p:cNvPr id="6" name="Рисунок 5"/>
          <p:cNvPicPr>
            <a:picLocks noChangeAspect="1"/>
          </p:cNvPicPr>
          <p:nvPr/>
        </p:nvPicPr>
        <p:blipFill>
          <a:blip r:embed="rId2"/>
          <a:stretch>
            <a:fillRect/>
          </a:stretch>
        </p:blipFill>
        <p:spPr>
          <a:xfrm>
            <a:off x="9165959" y="1825625"/>
            <a:ext cx="2721241" cy="4352921"/>
          </a:xfrm>
          <a:prstGeom prst="rect">
            <a:avLst/>
          </a:prstGeom>
        </p:spPr>
      </p:pic>
      <p:sp>
        <p:nvSpPr>
          <p:cNvPr id="7" name="Прямоугольник 6"/>
          <p:cNvSpPr/>
          <p:nvPr/>
        </p:nvSpPr>
        <p:spPr>
          <a:xfrm>
            <a:off x="9012483" y="1825625"/>
            <a:ext cx="2720232" cy="1827167"/>
          </a:xfrm>
          <a:prstGeom prst="rect">
            <a:avLst/>
          </a:prstGeom>
        </p:spPr>
        <p:txBody>
          <a:bodyPr wrap="square">
            <a:spAutoFit/>
          </a:bodyPr>
          <a:lstStyle/>
          <a:p>
            <a:pPr lvl="0">
              <a:lnSpc>
                <a:spcPct val="90000"/>
              </a:lnSpc>
              <a:spcBef>
                <a:spcPts val="1000"/>
              </a:spcBef>
            </a:pPr>
            <a:r>
              <a:rPr lang="en-US" sz="2000" b="1" dirty="0" smtClean="0">
                <a:solidFill>
                  <a:srgbClr val="002060"/>
                </a:solidFill>
                <a:latin typeface="Avanti" panose="020B0500000000000000" pitchFamily="34" charset="0"/>
              </a:rPr>
              <a:t>Positive attitude</a:t>
            </a:r>
          </a:p>
          <a:p>
            <a:pPr lvl="0">
              <a:lnSpc>
                <a:spcPct val="90000"/>
              </a:lnSpc>
              <a:spcBef>
                <a:spcPts val="1000"/>
              </a:spcBef>
            </a:pPr>
            <a:r>
              <a:rPr lang="en-US" sz="1600" b="1" dirty="0">
                <a:solidFill>
                  <a:prstClr val="black">
                    <a:lumMod val="75000"/>
                    <a:lumOff val="25000"/>
                  </a:prstClr>
                </a:solidFill>
                <a:latin typeface="Avanti" panose="020B0500000000000000" pitchFamily="34" charset="0"/>
              </a:rPr>
              <a:t>This is the foundation on which our attitude to life and work is built. Optimism helps us see opportunities where others see problems.</a:t>
            </a:r>
            <a:endParaRPr lang="ru-RU" sz="1600" b="1" dirty="0">
              <a:solidFill>
                <a:prstClr val="black">
                  <a:lumMod val="75000"/>
                  <a:lumOff val="25000"/>
                </a:prstClr>
              </a:solidFill>
              <a:latin typeface="Avanti" panose="020B0500000000000000" pitchFamily="34" charset="0"/>
            </a:endParaRPr>
          </a:p>
        </p:txBody>
      </p:sp>
      <p:pic>
        <p:nvPicPr>
          <p:cNvPr id="8" name="Рисунок 7"/>
          <p:cNvPicPr>
            <a:picLocks noChangeAspect="1"/>
          </p:cNvPicPr>
          <p:nvPr/>
        </p:nvPicPr>
        <p:blipFill>
          <a:blip r:embed="rId3"/>
          <a:stretch>
            <a:fillRect/>
          </a:stretch>
        </p:blipFill>
        <p:spPr>
          <a:xfrm>
            <a:off x="339283" y="2242535"/>
            <a:ext cx="2507937" cy="1673556"/>
          </a:xfrm>
          <a:prstGeom prst="rect">
            <a:avLst/>
          </a:prstGeom>
        </p:spPr>
      </p:pic>
      <p:pic>
        <p:nvPicPr>
          <p:cNvPr id="9" name="Рисунок 8"/>
          <p:cNvPicPr>
            <a:picLocks noChangeAspect="1"/>
          </p:cNvPicPr>
          <p:nvPr/>
        </p:nvPicPr>
        <p:blipFill rotWithShape="1">
          <a:blip r:embed="rId4"/>
          <a:srcRect r="24478"/>
          <a:stretch/>
        </p:blipFill>
        <p:spPr>
          <a:xfrm>
            <a:off x="9024561" y="4281239"/>
            <a:ext cx="2887440" cy="1995736"/>
          </a:xfrm>
          <a:prstGeom prst="rect">
            <a:avLst/>
          </a:prstGeom>
        </p:spPr>
      </p:pic>
      <p:pic>
        <p:nvPicPr>
          <p:cNvPr id="10" name="Рисунок 9"/>
          <p:cNvPicPr>
            <a:picLocks noChangeAspect="1"/>
          </p:cNvPicPr>
          <p:nvPr/>
        </p:nvPicPr>
        <p:blipFill rotWithShape="1">
          <a:blip r:embed="rId5"/>
          <a:srcRect l="10548"/>
          <a:stretch/>
        </p:blipFill>
        <p:spPr>
          <a:xfrm>
            <a:off x="6027019" y="2242535"/>
            <a:ext cx="2831194" cy="1652120"/>
          </a:xfrm>
          <a:prstGeom prst="rect">
            <a:avLst/>
          </a:prstGeom>
        </p:spPr>
      </p:pic>
      <p:pic>
        <p:nvPicPr>
          <p:cNvPr id="11" name="Рисунок 10"/>
          <p:cNvPicPr>
            <a:picLocks noChangeAspect="1"/>
          </p:cNvPicPr>
          <p:nvPr/>
        </p:nvPicPr>
        <p:blipFill>
          <a:blip r:embed="rId6"/>
          <a:stretch>
            <a:fillRect/>
          </a:stretch>
        </p:blipFill>
        <p:spPr>
          <a:xfrm>
            <a:off x="3231158" y="3686175"/>
            <a:ext cx="2334208" cy="3009899"/>
          </a:xfrm>
          <a:prstGeom prst="rect">
            <a:avLst/>
          </a:prstGeom>
        </p:spPr>
      </p:pic>
    </p:spTree>
    <p:extLst>
      <p:ext uri="{BB962C8B-B14F-4D97-AF65-F5344CB8AC3E}">
        <p14:creationId xmlns:p14="http://schemas.microsoft.com/office/powerpoint/2010/main" val="21454890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3175" y="1588"/>
            <a:ext cx="12188825"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5"/>
          <p:cNvSpPr>
            <a:spLocks noChangeArrowheads="1"/>
          </p:cNvSpPr>
          <p:nvPr/>
        </p:nvSpPr>
        <p:spPr bwMode="auto">
          <a:xfrm>
            <a:off x="3175" y="1588"/>
            <a:ext cx="12185650" cy="6853237"/>
          </a:xfrm>
          <a:prstGeom prst="rect">
            <a:avLst/>
          </a:prstGeom>
          <a:solidFill>
            <a:srgbClr val="233F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6"/>
          <p:cNvSpPr>
            <a:spLocks noChangeArrowheads="1"/>
          </p:cNvSpPr>
          <p:nvPr/>
        </p:nvSpPr>
        <p:spPr bwMode="auto">
          <a:xfrm>
            <a:off x="3175" y="1588"/>
            <a:ext cx="121856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a:spLocks/>
          </p:cNvSpPr>
          <p:nvPr/>
        </p:nvSpPr>
        <p:spPr bwMode="auto">
          <a:xfrm>
            <a:off x="3175" y="4763"/>
            <a:ext cx="4013200" cy="2847975"/>
          </a:xfrm>
          <a:custGeom>
            <a:avLst/>
            <a:gdLst>
              <a:gd name="T0" fmla="*/ 0 w 2528"/>
              <a:gd name="T1" fmla="*/ 0 h 1794"/>
              <a:gd name="T2" fmla="*/ 0 w 2528"/>
              <a:gd name="T3" fmla="*/ 0 h 1794"/>
              <a:gd name="T4" fmla="*/ 0 w 2528"/>
              <a:gd name="T5" fmla="*/ 1794 h 1794"/>
              <a:gd name="T6" fmla="*/ 2528 w 2528"/>
              <a:gd name="T7" fmla="*/ 1163 h 1794"/>
              <a:gd name="T8" fmla="*/ 1868 w 2528"/>
              <a:gd name="T9" fmla="*/ 1026 h 1794"/>
              <a:gd name="T10" fmla="*/ 1521 w 2528"/>
              <a:gd name="T11" fmla="*/ 1391 h 1794"/>
              <a:gd name="T12" fmla="*/ 797 w 2528"/>
              <a:gd name="T13" fmla="*/ 958 h 1794"/>
              <a:gd name="T14" fmla="*/ 0 w 2528"/>
              <a:gd name="T15" fmla="*/ 0 h 1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8" h="1794">
                <a:moveTo>
                  <a:pt x="0" y="0"/>
                </a:moveTo>
                <a:lnTo>
                  <a:pt x="0" y="0"/>
                </a:lnTo>
                <a:lnTo>
                  <a:pt x="0" y="1794"/>
                </a:lnTo>
                <a:lnTo>
                  <a:pt x="2528" y="1163"/>
                </a:lnTo>
                <a:lnTo>
                  <a:pt x="1868" y="1026"/>
                </a:lnTo>
                <a:lnTo>
                  <a:pt x="1521" y="1391"/>
                </a:lnTo>
                <a:lnTo>
                  <a:pt x="797" y="958"/>
                </a:lnTo>
                <a:lnTo>
                  <a:pt x="0" y="0"/>
                </a:lnTo>
                <a:close/>
              </a:path>
            </a:pathLst>
          </a:custGeom>
          <a:solidFill>
            <a:srgbClr val="154A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a:spLocks noEditPoints="1"/>
          </p:cNvSpPr>
          <p:nvPr/>
        </p:nvSpPr>
        <p:spPr bwMode="auto">
          <a:xfrm>
            <a:off x="3851275" y="1588"/>
            <a:ext cx="6303963" cy="2154237"/>
          </a:xfrm>
          <a:custGeom>
            <a:avLst/>
            <a:gdLst>
              <a:gd name="T0" fmla="*/ 2902 w 3971"/>
              <a:gd name="T1" fmla="*/ 703 h 1357"/>
              <a:gd name="T2" fmla="*/ 1539 w 3971"/>
              <a:gd name="T3" fmla="*/ 893 h 1357"/>
              <a:gd name="T4" fmla="*/ 1024 w 3971"/>
              <a:gd name="T5" fmla="*/ 1357 h 1357"/>
              <a:gd name="T6" fmla="*/ 2193 w 3971"/>
              <a:gd name="T7" fmla="*/ 1169 h 1357"/>
              <a:gd name="T8" fmla="*/ 2193 w 3971"/>
              <a:gd name="T9" fmla="*/ 1169 h 1357"/>
              <a:gd name="T10" fmla="*/ 2902 w 3971"/>
              <a:gd name="T11" fmla="*/ 703 h 1357"/>
              <a:gd name="T12" fmla="*/ 421 w 3971"/>
              <a:gd name="T13" fmla="*/ 0 h 1357"/>
              <a:gd name="T14" fmla="*/ 0 w 3971"/>
              <a:gd name="T15" fmla="*/ 0 h 1357"/>
              <a:gd name="T16" fmla="*/ 0 w 3971"/>
              <a:gd name="T17" fmla="*/ 2 h 1357"/>
              <a:gd name="T18" fmla="*/ 421 w 3971"/>
              <a:gd name="T19" fmla="*/ 0 h 1357"/>
              <a:gd name="T20" fmla="*/ 862 w 3971"/>
              <a:gd name="T21" fmla="*/ 0 h 1357"/>
              <a:gd name="T22" fmla="*/ 421 w 3971"/>
              <a:gd name="T23" fmla="*/ 0 h 1357"/>
              <a:gd name="T24" fmla="*/ 419 w 3971"/>
              <a:gd name="T25" fmla="*/ 2 h 1357"/>
              <a:gd name="T26" fmla="*/ 862 w 3971"/>
              <a:gd name="T27" fmla="*/ 2 h 1357"/>
              <a:gd name="T28" fmla="*/ 862 w 3971"/>
              <a:gd name="T29" fmla="*/ 0 h 1357"/>
              <a:gd name="T30" fmla="*/ 2526 w 3971"/>
              <a:gd name="T31" fmla="*/ 0 h 1357"/>
              <a:gd name="T32" fmla="*/ 1414 w 3971"/>
              <a:gd name="T33" fmla="*/ 0 h 1357"/>
              <a:gd name="T34" fmla="*/ 1414 w 3971"/>
              <a:gd name="T35" fmla="*/ 2 h 1357"/>
              <a:gd name="T36" fmla="*/ 2526 w 3971"/>
              <a:gd name="T37" fmla="*/ 0 h 1357"/>
              <a:gd name="T38" fmla="*/ 3971 w 3971"/>
              <a:gd name="T39" fmla="*/ 0 h 1357"/>
              <a:gd name="T40" fmla="*/ 2526 w 3971"/>
              <a:gd name="T41" fmla="*/ 0 h 1357"/>
              <a:gd name="T42" fmla="*/ 2178 w 3971"/>
              <a:gd name="T43" fmla="*/ 315 h 1357"/>
              <a:gd name="T44" fmla="*/ 2986 w 3971"/>
              <a:gd name="T45" fmla="*/ 648 h 1357"/>
              <a:gd name="T46" fmla="*/ 3971 w 3971"/>
              <a:gd name="T47" fmla="*/ 0 h 1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71" h="1357">
                <a:moveTo>
                  <a:pt x="2902" y="703"/>
                </a:moveTo>
                <a:lnTo>
                  <a:pt x="1539" y="893"/>
                </a:lnTo>
                <a:lnTo>
                  <a:pt x="1024" y="1357"/>
                </a:lnTo>
                <a:lnTo>
                  <a:pt x="2193" y="1169"/>
                </a:lnTo>
                <a:lnTo>
                  <a:pt x="2193" y="1169"/>
                </a:lnTo>
                <a:lnTo>
                  <a:pt x="2902" y="703"/>
                </a:lnTo>
                <a:close/>
                <a:moveTo>
                  <a:pt x="421" y="0"/>
                </a:moveTo>
                <a:lnTo>
                  <a:pt x="0" y="0"/>
                </a:lnTo>
                <a:lnTo>
                  <a:pt x="0" y="2"/>
                </a:lnTo>
                <a:lnTo>
                  <a:pt x="421" y="0"/>
                </a:lnTo>
                <a:close/>
                <a:moveTo>
                  <a:pt x="862" y="0"/>
                </a:moveTo>
                <a:lnTo>
                  <a:pt x="421" y="0"/>
                </a:lnTo>
                <a:lnTo>
                  <a:pt x="419" y="2"/>
                </a:lnTo>
                <a:lnTo>
                  <a:pt x="862" y="2"/>
                </a:lnTo>
                <a:lnTo>
                  <a:pt x="862" y="0"/>
                </a:lnTo>
                <a:close/>
                <a:moveTo>
                  <a:pt x="2526" y="0"/>
                </a:moveTo>
                <a:lnTo>
                  <a:pt x="1414" y="0"/>
                </a:lnTo>
                <a:lnTo>
                  <a:pt x="1414" y="2"/>
                </a:lnTo>
                <a:lnTo>
                  <a:pt x="2526" y="0"/>
                </a:lnTo>
                <a:close/>
                <a:moveTo>
                  <a:pt x="3971" y="0"/>
                </a:moveTo>
                <a:lnTo>
                  <a:pt x="2526" y="0"/>
                </a:lnTo>
                <a:lnTo>
                  <a:pt x="2178" y="315"/>
                </a:lnTo>
                <a:lnTo>
                  <a:pt x="2986" y="648"/>
                </a:lnTo>
                <a:lnTo>
                  <a:pt x="3971" y="0"/>
                </a:lnTo>
                <a:close/>
              </a:path>
            </a:pathLst>
          </a:custGeom>
          <a:solidFill>
            <a:srgbClr val="3D5B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a:spLocks noEditPoints="1"/>
          </p:cNvSpPr>
          <p:nvPr/>
        </p:nvSpPr>
        <p:spPr bwMode="auto">
          <a:xfrm>
            <a:off x="5219700" y="1588"/>
            <a:ext cx="3371850" cy="1417637"/>
          </a:xfrm>
          <a:custGeom>
            <a:avLst/>
            <a:gdLst>
              <a:gd name="T0" fmla="*/ 1316 w 2124"/>
              <a:gd name="T1" fmla="*/ 315 h 893"/>
              <a:gd name="T2" fmla="*/ 677 w 2124"/>
              <a:gd name="T3" fmla="*/ 893 h 893"/>
              <a:gd name="T4" fmla="*/ 2040 w 2124"/>
              <a:gd name="T5" fmla="*/ 703 h 893"/>
              <a:gd name="T6" fmla="*/ 2124 w 2124"/>
              <a:gd name="T7" fmla="*/ 648 h 893"/>
              <a:gd name="T8" fmla="*/ 1316 w 2124"/>
              <a:gd name="T9" fmla="*/ 315 h 893"/>
              <a:gd name="T10" fmla="*/ 552 w 2124"/>
              <a:gd name="T11" fmla="*/ 0 h 893"/>
              <a:gd name="T12" fmla="*/ 0 w 2124"/>
              <a:gd name="T13" fmla="*/ 0 h 893"/>
              <a:gd name="T14" fmla="*/ 0 w 2124"/>
              <a:gd name="T15" fmla="*/ 2 h 893"/>
              <a:gd name="T16" fmla="*/ 552 w 2124"/>
              <a:gd name="T17" fmla="*/ 2 h 893"/>
              <a:gd name="T18" fmla="*/ 552 w 2124"/>
              <a:gd name="T19"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4" h="893">
                <a:moveTo>
                  <a:pt x="1316" y="315"/>
                </a:moveTo>
                <a:lnTo>
                  <a:pt x="677" y="893"/>
                </a:lnTo>
                <a:lnTo>
                  <a:pt x="2040" y="703"/>
                </a:lnTo>
                <a:lnTo>
                  <a:pt x="2124" y="648"/>
                </a:lnTo>
                <a:lnTo>
                  <a:pt x="1316" y="315"/>
                </a:lnTo>
                <a:close/>
                <a:moveTo>
                  <a:pt x="552" y="0"/>
                </a:moveTo>
                <a:lnTo>
                  <a:pt x="0" y="0"/>
                </a:lnTo>
                <a:lnTo>
                  <a:pt x="0" y="2"/>
                </a:lnTo>
                <a:lnTo>
                  <a:pt x="552" y="2"/>
                </a:lnTo>
                <a:lnTo>
                  <a:pt x="552" y="0"/>
                </a:lnTo>
                <a:close/>
              </a:path>
            </a:pathLst>
          </a:custGeom>
          <a:solidFill>
            <a:srgbClr val="4967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a:spLocks/>
          </p:cNvSpPr>
          <p:nvPr/>
        </p:nvSpPr>
        <p:spPr bwMode="auto">
          <a:xfrm>
            <a:off x="6096000" y="1588"/>
            <a:ext cx="1765300" cy="500062"/>
          </a:xfrm>
          <a:custGeom>
            <a:avLst/>
            <a:gdLst>
              <a:gd name="T0" fmla="*/ 1112 w 1112"/>
              <a:gd name="T1" fmla="*/ 0 h 315"/>
              <a:gd name="T2" fmla="*/ 0 w 1112"/>
              <a:gd name="T3" fmla="*/ 2 h 315"/>
              <a:gd name="T4" fmla="*/ 764 w 1112"/>
              <a:gd name="T5" fmla="*/ 315 h 315"/>
              <a:gd name="T6" fmla="*/ 1112 w 1112"/>
              <a:gd name="T7" fmla="*/ 0 h 315"/>
            </a:gdLst>
            <a:ahLst/>
            <a:cxnLst>
              <a:cxn ang="0">
                <a:pos x="T0" y="T1"/>
              </a:cxn>
              <a:cxn ang="0">
                <a:pos x="T2" y="T3"/>
              </a:cxn>
              <a:cxn ang="0">
                <a:pos x="T4" y="T5"/>
              </a:cxn>
              <a:cxn ang="0">
                <a:pos x="T6" y="T7"/>
              </a:cxn>
            </a:cxnLst>
            <a:rect l="0" t="0" r="r" b="b"/>
            <a:pathLst>
              <a:path w="1112" h="315">
                <a:moveTo>
                  <a:pt x="1112" y="0"/>
                </a:moveTo>
                <a:lnTo>
                  <a:pt x="0" y="2"/>
                </a:lnTo>
                <a:lnTo>
                  <a:pt x="764" y="315"/>
                </a:lnTo>
                <a:lnTo>
                  <a:pt x="1112" y="0"/>
                </a:lnTo>
                <a:close/>
              </a:path>
            </a:pathLst>
          </a:custGeom>
          <a:solidFill>
            <a:srgbClr val="3860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a:spLocks noEditPoints="1"/>
          </p:cNvSpPr>
          <p:nvPr/>
        </p:nvSpPr>
        <p:spPr bwMode="auto">
          <a:xfrm>
            <a:off x="3692525" y="396875"/>
            <a:ext cx="1784350" cy="1758950"/>
          </a:xfrm>
          <a:custGeom>
            <a:avLst/>
            <a:gdLst>
              <a:gd name="T0" fmla="*/ 856 w 1124"/>
              <a:gd name="T1" fmla="*/ 754 h 1108"/>
              <a:gd name="T2" fmla="*/ 204 w 1124"/>
              <a:gd name="T3" fmla="*/ 916 h 1108"/>
              <a:gd name="T4" fmla="*/ 1124 w 1124"/>
              <a:gd name="T5" fmla="*/ 1108 h 1108"/>
              <a:gd name="T6" fmla="*/ 856 w 1124"/>
              <a:gd name="T7" fmla="*/ 754 h 1108"/>
              <a:gd name="T8" fmla="*/ 286 w 1124"/>
              <a:gd name="T9" fmla="*/ 0 h 1108"/>
              <a:gd name="T10" fmla="*/ 0 w 1124"/>
              <a:gd name="T11" fmla="*/ 299 h 1108"/>
              <a:gd name="T12" fmla="*/ 451 w 1124"/>
              <a:gd name="T13" fmla="*/ 534 h 1108"/>
              <a:gd name="T14" fmla="*/ 562 w 1124"/>
              <a:gd name="T15" fmla="*/ 366 h 1108"/>
              <a:gd name="T16" fmla="*/ 286 w 1124"/>
              <a:gd name="T17" fmla="*/ 0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1108">
                <a:moveTo>
                  <a:pt x="856" y="754"/>
                </a:moveTo>
                <a:lnTo>
                  <a:pt x="204" y="916"/>
                </a:lnTo>
                <a:lnTo>
                  <a:pt x="1124" y="1108"/>
                </a:lnTo>
                <a:lnTo>
                  <a:pt x="856" y="754"/>
                </a:lnTo>
                <a:close/>
                <a:moveTo>
                  <a:pt x="286" y="0"/>
                </a:moveTo>
                <a:lnTo>
                  <a:pt x="0" y="299"/>
                </a:lnTo>
                <a:lnTo>
                  <a:pt x="451" y="534"/>
                </a:lnTo>
                <a:lnTo>
                  <a:pt x="562" y="366"/>
                </a:lnTo>
                <a:lnTo>
                  <a:pt x="286" y="0"/>
                </a:lnTo>
                <a:close/>
              </a:path>
            </a:pathLst>
          </a:custGeom>
          <a:solidFill>
            <a:srgbClr val="3058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a:spLocks/>
          </p:cNvSpPr>
          <p:nvPr/>
        </p:nvSpPr>
        <p:spPr bwMode="auto">
          <a:xfrm>
            <a:off x="2968625" y="871538"/>
            <a:ext cx="2082800" cy="979487"/>
          </a:xfrm>
          <a:custGeom>
            <a:avLst/>
            <a:gdLst>
              <a:gd name="T0" fmla="*/ 456 w 1312"/>
              <a:gd name="T1" fmla="*/ 0 h 617"/>
              <a:gd name="T2" fmla="*/ 0 w 1312"/>
              <a:gd name="T3" fmla="*/ 480 h 617"/>
              <a:gd name="T4" fmla="*/ 0 w 1312"/>
              <a:gd name="T5" fmla="*/ 480 h 617"/>
              <a:gd name="T6" fmla="*/ 660 w 1312"/>
              <a:gd name="T7" fmla="*/ 617 h 617"/>
              <a:gd name="T8" fmla="*/ 1312 w 1312"/>
              <a:gd name="T9" fmla="*/ 455 h 617"/>
              <a:gd name="T10" fmla="*/ 1310 w 1312"/>
              <a:gd name="T11" fmla="*/ 453 h 617"/>
              <a:gd name="T12" fmla="*/ 713 w 1312"/>
              <a:gd name="T13" fmla="*/ 535 h 617"/>
              <a:gd name="T14" fmla="*/ 907 w 1312"/>
              <a:gd name="T15" fmla="*/ 235 h 617"/>
              <a:gd name="T16" fmla="*/ 456 w 1312"/>
              <a:gd name="T17"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2" h="617">
                <a:moveTo>
                  <a:pt x="456" y="0"/>
                </a:moveTo>
                <a:lnTo>
                  <a:pt x="0" y="480"/>
                </a:lnTo>
                <a:lnTo>
                  <a:pt x="0" y="480"/>
                </a:lnTo>
                <a:lnTo>
                  <a:pt x="660" y="617"/>
                </a:lnTo>
                <a:lnTo>
                  <a:pt x="1312" y="455"/>
                </a:lnTo>
                <a:lnTo>
                  <a:pt x="1310" y="453"/>
                </a:lnTo>
                <a:lnTo>
                  <a:pt x="713" y="535"/>
                </a:lnTo>
                <a:lnTo>
                  <a:pt x="907" y="235"/>
                </a:lnTo>
                <a:lnTo>
                  <a:pt x="456" y="0"/>
                </a:lnTo>
                <a:close/>
              </a:path>
            </a:pathLst>
          </a:custGeom>
          <a:solidFill>
            <a:srgbClr val="2C5B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a:spLocks noEditPoints="1"/>
          </p:cNvSpPr>
          <p:nvPr/>
        </p:nvSpPr>
        <p:spPr bwMode="auto">
          <a:xfrm>
            <a:off x="4146550" y="4763"/>
            <a:ext cx="2147888" cy="2151062"/>
          </a:xfrm>
          <a:custGeom>
            <a:avLst/>
            <a:gdLst>
              <a:gd name="T0" fmla="*/ 1353 w 1353"/>
              <a:gd name="T1" fmla="*/ 891 h 1355"/>
              <a:gd name="T2" fmla="*/ 578 w 1353"/>
              <a:gd name="T3" fmla="*/ 997 h 1355"/>
              <a:gd name="T4" fmla="*/ 580 w 1353"/>
              <a:gd name="T5" fmla="*/ 999 h 1355"/>
              <a:gd name="T6" fmla="*/ 570 w 1353"/>
              <a:gd name="T7" fmla="*/ 1001 h 1355"/>
              <a:gd name="T8" fmla="*/ 838 w 1353"/>
              <a:gd name="T9" fmla="*/ 1355 h 1355"/>
              <a:gd name="T10" fmla="*/ 1353 w 1353"/>
              <a:gd name="T11" fmla="*/ 891 h 1355"/>
              <a:gd name="T12" fmla="*/ 676 w 1353"/>
              <a:gd name="T13" fmla="*/ 0 h 1355"/>
              <a:gd name="T14" fmla="*/ 233 w 1353"/>
              <a:gd name="T15" fmla="*/ 0 h 1355"/>
              <a:gd name="T16" fmla="*/ 0 w 1353"/>
              <a:gd name="T17" fmla="*/ 247 h 1355"/>
              <a:gd name="T18" fmla="*/ 276 w 1353"/>
              <a:gd name="T19" fmla="*/ 613 h 1355"/>
              <a:gd name="T20" fmla="*/ 676 w 1353"/>
              <a:gd name="T21" fmla="*/ 0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3" h="1355">
                <a:moveTo>
                  <a:pt x="1353" y="891"/>
                </a:moveTo>
                <a:lnTo>
                  <a:pt x="578" y="997"/>
                </a:lnTo>
                <a:lnTo>
                  <a:pt x="580" y="999"/>
                </a:lnTo>
                <a:lnTo>
                  <a:pt x="570" y="1001"/>
                </a:lnTo>
                <a:lnTo>
                  <a:pt x="838" y="1355"/>
                </a:lnTo>
                <a:lnTo>
                  <a:pt x="1353" y="891"/>
                </a:lnTo>
                <a:close/>
                <a:moveTo>
                  <a:pt x="676" y="0"/>
                </a:moveTo>
                <a:lnTo>
                  <a:pt x="233" y="0"/>
                </a:lnTo>
                <a:lnTo>
                  <a:pt x="0" y="247"/>
                </a:lnTo>
                <a:lnTo>
                  <a:pt x="276" y="613"/>
                </a:lnTo>
                <a:lnTo>
                  <a:pt x="676" y="0"/>
                </a:lnTo>
                <a:close/>
              </a:path>
            </a:pathLst>
          </a:custGeom>
          <a:solidFill>
            <a:srgbClr val="3860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3"/>
          <p:cNvSpPr>
            <a:spLocks/>
          </p:cNvSpPr>
          <p:nvPr/>
        </p:nvSpPr>
        <p:spPr bwMode="auto">
          <a:xfrm>
            <a:off x="4408488" y="977900"/>
            <a:ext cx="627063" cy="596900"/>
          </a:xfrm>
          <a:custGeom>
            <a:avLst/>
            <a:gdLst>
              <a:gd name="T0" fmla="*/ 111 w 395"/>
              <a:gd name="T1" fmla="*/ 0 h 376"/>
              <a:gd name="T2" fmla="*/ 0 w 395"/>
              <a:gd name="T3" fmla="*/ 168 h 376"/>
              <a:gd name="T4" fmla="*/ 395 w 395"/>
              <a:gd name="T5" fmla="*/ 376 h 376"/>
              <a:gd name="T6" fmla="*/ 111 w 395"/>
              <a:gd name="T7" fmla="*/ 0 h 376"/>
            </a:gdLst>
            <a:ahLst/>
            <a:cxnLst>
              <a:cxn ang="0">
                <a:pos x="T0" y="T1"/>
              </a:cxn>
              <a:cxn ang="0">
                <a:pos x="T2" y="T3"/>
              </a:cxn>
              <a:cxn ang="0">
                <a:pos x="T4" y="T5"/>
              </a:cxn>
              <a:cxn ang="0">
                <a:pos x="T6" y="T7"/>
              </a:cxn>
            </a:cxnLst>
            <a:rect l="0" t="0" r="r" b="b"/>
            <a:pathLst>
              <a:path w="395" h="376">
                <a:moveTo>
                  <a:pt x="111" y="0"/>
                </a:moveTo>
                <a:lnTo>
                  <a:pt x="0" y="168"/>
                </a:lnTo>
                <a:lnTo>
                  <a:pt x="395" y="376"/>
                </a:lnTo>
                <a:lnTo>
                  <a:pt x="111" y="0"/>
                </a:lnTo>
                <a:close/>
              </a:path>
            </a:pathLst>
          </a:custGeom>
          <a:solidFill>
            <a:srgbClr val="3860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a:spLocks/>
          </p:cNvSpPr>
          <p:nvPr/>
        </p:nvSpPr>
        <p:spPr bwMode="auto">
          <a:xfrm>
            <a:off x="4100513" y="1244600"/>
            <a:ext cx="947738" cy="476250"/>
          </a:xfrm>
          <a:custGeom>
            <a:avLst/>
            <a:gdLst>
              <a:gd name="T0" fmla="*/ 194 w 597"/>
              <a:gd name="T1" fmla="*/ 0 h 300"/>
              <a:gd name="T2" fmla="*/ 0 w 597"/>
              <a:gd name="T3" fmla="*/ 300 h 300"/>
              <a:gd name="T4" fmla="*/ 597 w 597"/>
              <a:gd name="T5" fmla="*/ 218 h 300"/>
              <a:gd name="T6" fmla="*/ 589 w 597"/>
              <a:gd name="T7" fmla="*/ 208 h 300"/>
              <a:gd name="T8" fmla="*/ 194 w 597"/>
              <a:gd name="T9" fmla="*/ 0 h 300"/>
            </a:gdLst>
            <a:ahLst/>
            <a:cxnLst>
              <a:cxn ang="0">
                <a:pos x="T0" y="T1"/>
              </a:cxn>
              <a:cxn ang="0">
                <a:pos x="T2" y="T3"/>
              </a:cxn>
              <a:cxn ang="0">
                <a:pos x="T4" y="T5"/>
              </a:cxn>
              <a:cxn ang="0">
                <a:pos x="T6" y="T7"/>
              </a:cxn>
              <a:cxn ang="0">
                <a:pos x="T8" y="T9"/>
              </a:cxn>
            </a:cxnLst>
            <a:rect l="0" t="0" r="r" b="b"/>
            <a:pathLst>
              <a:path w="597" h="300">
                <a:moveTo>
                  <a:pt x="194" y="0"/>
                </a:moveTo>
                <a:lnTo>
                  <a:pt x="0" y="300"/>
                </a:lnTo>
                <a:lnTo>
                  <a:pt x="597" y="218"/>
                </a:lnTo>
                <a:lnTo>
                  <a:pt x="589" y="208"/>
                </a:lnTo>
                <a:lnTo>
                  <a:pt x="194" y="0"/>
                </a:lnTo>
                <a:close/>
              </a:path>
            </a:pathLst>
          </a:custGeom>
          <a:solidFill>
            <a:srgbClr val="376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7"/>
          <p:cNvSpPr>
            <a:spLocks/>
          </p:cNvSpPr>
          <p:nvPr/>
        </p:nvSpPr>
        <p:spPr bwMode="auto">
          <a:xfrm>
            <a:off x="4584700" y="4763"/>
            <a:ext cx="2724150" cy="1582737"/>
          </a:xfrm>
          <a:custGeom>
            <a:avLst/>
            <a:gdLst>
              <a:gd name="T0" fmla="*/ 952 w 1716"/>
              <a:gd name="T1" fmla="*/ 0 h 997"/>
              <a:gd name="T2" fmla="*/ 400 w 1716"/>
              <a:gd name="T3" fmla="*/ 0 h 997"/>
              <a:gd name="T4" fmla="*/ 0 w 1716"/>
              <a:gd name="T5" fmla="*/ 613 h 997"/>
              <a:gd name="T6" fmla="*/ 284 w 1716"/>
              <a:gd name="T7" fmla="*/ 989 h 997"/>
              <a:gd name="T8" fmla="*/ 302 w 1716"/>
              <a:gd name="T9" fmla="*/ 997 h 997"/>
              <a:gd name="T10" fmla="*/ 1077 w 1716"/>
              <a:gd name="T11" fmla="*/ 891 h 997"/>
              <a:gd name="T12" fmla="*/ 1716 w 1716"/>
              <a:gd name="T13" fmla="*/ 313 h 997"/>
              <a:gd name="T14" fmla="*/ 952 w 1716"/>
              <a:gd name="T15" fmla="*/ 0 h 9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6" h="997">
                <a:moveTo>
                  <a:pt x="952" y="0"/>
                </a:moveTo>
                <a:lnTo>
                  <a:pt x="400" y="0"/>
                </a:lnTo>
                <a:lnTo>
                  <a:pt x="0" y="613"/>
                </a:lnTo>
                <a:lnTo>
                  <a:pt x="284" y="989"/>
                </a:lnTo>
                <a:lnTo>
                  <a:pt x="302" y="997"/>
                </a:lnTo>
                <a:lnTo>
                  <a:pt x="1077" y="891"/>
                </a:lnTo>
                <a:lnTo>
                  <a:pt x="1716" y="313"/>
                </a:lnTo>
                <a:lnTo>
                  <a:pt x="952" y="0"/>
                </a:lnTo>
                <a:close/>
              </a:path>
            </a:pathLst>
          </a:custGeom>
          <a:solidFill>
            <a:srgbClr val="3B64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3"/>
          <p:cNvSpPr>
            <a:spLocks/>
          </p:cNvSpPr>
          <p:nvPr/>
        </p:nvSpPr>
        <p:spPr bwMode="auto">
          <a:xfrm>
            <a:off x="3175" y="4763"/>
            <a:ext cx="2965450" cy="2208212"/>
          </a:xfrm>
          <a:custGeom>
            <a:avLst/>
            <a:gdLst>
              <a:gd name="T0" fmla="*/ 1279 w 1868"/>
              <a:gd name="T1" fmla="*/ 0 h 1391"/>
              <a:gd name="T2" fmla="*/ 0 w 1868"/>
              <a:gd name="T3" fmla="*/ 0 h 1391"/>
              <a:gd name="T4" fmla="*/ 797 w 1868"/>
              <a:gd name="T5" fmla="*/ 958 h 1391"/>
              <a:gd name="T6" fmla="*/ 1521 w 1868"/>
              <a:gd name="T7" fmla="*/ 1391 h 1391"/>
              <a:gd name="T8" fmla="*/ 1868 w 1868"/>
              <a:gd name="T9" fmla="*/ 1026 h 1391"/>
              <a:gd name="T10" fmla="*/ 1279 w 1868"/>
              <a:gd name="T11" fmla="*/ 0 h 1391"/>
            </a:gdLst>
            <a:ahLst/>
            <a:cxnLst>
              <a:cxn ang="0">
                <a:pos x="T0" y="T1"/>
              </a:cxn>
              <a:cxn ang="0">
                <a:pos x="T2" y="T3"/>
              </a:cxn>
              <a:cxn ang="0">
                <a:pos x="T4" y="T5"/>
              </a:cxn>
              <a:cxn ang="0">
                <a:pos x="T6" y="T7"/>
              </a:cxn>
              <a:cxn ang="0">
                <a:pos x="T8" y="T9"/>
              </a:cxn>
              <a:cxn ang="0">
                <a:pos x="T10" y="T11"/>
              </a:cxn>
            </a:cxnLst>
            <a:rect l="0" t="0" r="r" b="b"/>
            <a:pathLst>
              <a:path w="1868" h="1391">
                <a:moveTo>
                  <a:pt x="1279" y="0"/>
                </a:moveTo>
                <a:lnTo>
                  <a:pt x="0" y="0"/>
                </a:lnTo>
                <a:lnTo>
                  <a:pt x="797" y="958"/>
                </a:lnTo>
                <a:lnTo>
                  <a:pt x="1521" y="1391"/>
                </a:lnTo>
                <a:lnTo>
                  <a:pt x="1868" y="1026"/>
                </a:lnTo>
                <a:lnTo>
                  <a:pt x="1279" y="0"/>
                </a:lnTo>
                <a:close/>
              </a:path>
            </a:pathLst>
          </a:custGeom>
          <a:solidFill>
            <a:srgbClr val="3157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7"/>
          <p:cNvSpPr>
            <a:spLocks/>
          </p:cNvSpPr>
          <p:nvPr/>
        </p:nvSpPr>
        <p:spPr bwMode="auto">
          <a:xfrm>
            <a:off x="2033588" y="4763"/>
            <a:ext cx="2112963" cy="866775"/>
          </a:xfrm>
          <a:custGeom>
            <a:avLst/>
            <a:gdLst>
              <a:gd name="T0" fmla="*/ 1145 w 1331"/>
              <a:gd name="T1" fmla="*/ 0 h 546"/>
              <a:gd name="T2" fmla="*/ 0 w 1331"/>
              <a:gd name="T3" fmla="*/ 0 h 546"/>
              <a:gd name="T4" fmla="*/ 1045 w 1331"/>
              <a:gd name="T5" fmla="*/ 546 h 546"/>
              <a:gd name="T6" fmla="*/ 1331 w 1331"/>
              <a:gd name="T7" fmla="*/ 247 h 546"/>
              <a:gd name="T8" fmla="*/ 1145 w 1331"/>
              <a:gd name="T9" fmla="*/ 0 h 546"/>
            </a:gdLst>
            <a:ahLst/>
            <a:cxnLst>
              <a:cxn ang="0">
                <a:pos x="T0" y="T1"/>
              </a:cxn>
              <a:cxn ang="0">
                <a:pos x="T2" y="T3"/>
              </a:cxn>
              <a:cxn ang="0">
                <a:pos x="T4" y="T5"/>
              </a:cxn>
              <a:cxn ang="0">
                <a:pos x="T6" y="T7"/>
              </a:cxn>
              <a:cxn ang="0">
                <a:pos x="T8" y="T9"/>
              </a:cxn>
            </a:cxnLst>
            <a:rect l="0" t="0" r="r" b="b"/>
            <a:pathLst>
              <a:path w="1331" h="546">
                <a:moveTo>
                  <a:pt x="1145" y="0"/>
                </a:moveTo>
                <a:lnTo>
                  <a:pt x="0" y="0"/>
                </a:lnTo>
                <a:lnTo>
                  <a:pt x="1045" y="546"/>
                </a:lnTo>
                <a:lnTo>
                  <a:pt x="1331" y="247"/>
                </a:lnTo>
                <a:lnTo>
                  <a:pt x="1145" y="0"/>
                </a:lnTo>
                <a:close/>
              </a:path>
            </a:pathLst>
          </a:custGeom>
          <a:solidFill>
            <a:srgbClr val="36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9"/>
          <p:cNvSpPr>
            <a:spLocks/>
          </p:cNvSpPr>
          <p:nvPr/>
        </p:nvSpPr>
        <p:spPr bwMode="auto">
          <a:xfrm>
            <a:off x="2033588" y="4763"/>
            <a:ext cx="1658938" cy="1628775"/>
          </a:xfrm>
          <a:custGeom>
            <a:avLst/>
            <a:gdLst>
              <a:gd name="T0" fmla="*/ 0 w 1045"/>
              <a:gd name="T1" fmla="*/ 0 h 1026"/>
              <a:gd name="T2" fmla="*/ 589 w 1045"/>
              <a:gd name="T3" fmla="*/ 1026 h 1026"/>
              <a:gd name="T4" fmla="*/ 1045 w 1045"/>
              <a:gd name="T5" fmla="*/ 546 h 1026"/>
              <a:gd name="T6" fmla="*/ 0 w 1045"/>
              <a:gd name="T7" fmla="*/ 0 h 1026"/>
            </a:gdLst>
            <a:ahLst/>
            <a:cxnLst>
              <a:cxn ang="0">
                <a:pos x="T0" y="T1"/>
              </a:cxn>
              <a:cxn ang="0">
                <a:pos x="T2" y="T3"/>
              </a:cxn>
              <a:cxn ang="0">
                <a:pos x="T4" y="T5"/>
              </a:cxn>
              <a:cxn ang="0">
                <a:pos x="T6" y="T7"/>
              </a:cxn>
            </a:cxnLst>
            <a:rect l="0" t="0" r="r" b="b"/>
            <a:pathLst>
              <a:path w="1045" h="1026">
                <a:moveTo>
                  <a:pt x="0" y="0"/>
                </a:moveTo>
                <a:lnTo>
                  <a:pt x="589" y="1026"/>
                </a:lnTo>
                <a:lnTo>
                  <a:pt x="1045" y="546"/>
                </a:lnTo>
                <a:lnTo>
                  <a:pt x="0" y="0"/>
                </a:lnTo>
                <a:close/>
              </a:path>
            </a:pathLst>
          </a:custGeom>
          <a:solidFill>
            <a:srgbClr val="355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1"/>
          <p:cNvSpPr>
            <a:spLocks/>
          </p:cNvSpPr>
          <p:nvPr/>
        </p:nvSpPr>
        <p:spPr bwMode="auto">
          <a:xfrm>
            <a:off x="3851275" y="4763"/>
            <a:ext cx="665163" cy="392112"/>
          </a:xfrm>
          <a:custGeom>
            <a:avLst/>
            <a:gdLst>
              <a:gd name="T0" fmla="*/ 419 w 419"/>
              <a:gd name="T1" fmla="*/ 0 h 247"/>
              <a:gd name="T2" fmla="*/ 0 w 419"/>
              <a:gd name="T3" fmla="*/ 0 h 247"/>
              <a:gd name="T4" fmla="*/ 186 w 419"/>
              <a:gd name="T5" fmla="*/ 247 h 247"/>
              <a:gd name="T6" fmla="*/ 419 w 419"/>
              <a:gd name="T7" fmla="*/ 0 h 247"/>
            </a:gdLst>
            <a:ahLst/>
            <a:cxnLst>
              <a:cxn ang="0">
                <a:pos x="T0" y="T1"/>
              </a:cxn>
              <a:cxn ang="0">
                <a:pos x="T2" y="T3"/>
              </a:cxn>
              <a:cxn ang="0">
                <a:pos x="T4" y="T5"/>
              </a:cxn>
              <a:cxn ang="0">
                <a:pos x="T6" y="T7"/>
              </a:cxn>
            </a:cxnLst>
            <a:rect l="0" t="0" r="r" b="b"/>
            <a:pathLst>
              <a:path w="419" h="247">
                <a:moveTo>
                  <a:pt x="419" y="0"/>
                </a:moveTo>
                <a:lnTo>
                  <a:pt x="0" y="0"/>
                </a:lnTo>
                <a:lnTo>
                  <a:pt x="186" y="247"/>
                </a:lnTo>
                <a:lnTo>
                  <a:pt x="419" y="0"/>
                </a:lnTo>
                <a:close/>
              </a:path>
            </a:pathLst>
          </a:custGeom>
          <a:solidFill>
            <a:srgbClr val="375B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5"/>
          <p:cNvSpPr>
            <a:spLocks/>
          </p:cNvSpPr>
          <p:nvPr/>
        </p:nvSpPr>
        <p:spPr bwMode="auto">
          <a:xfrm>
            <a:off x="7332663" y="1588"/>
            <a:ext cx="4856163" cy="1855787"/>
          </a:xfrm>
          <a:custGeom>
            <a:avLst/>
            <a:gdLst>
              <a:gd name="T0" fmla="*/ 3059 w 3059"/>
              <a:gd name="T1" fmla="*/ 0 h 1169"/>
              <a:gd name="T2" fmla="*/ 1778 w 3059"/>
              <a:gd name="T3" fmla="*/ 0 h 1169"/>
              <a:gd name="T4" fmla="*/ 1297 w 3059"/>
              <a:gd name="T5" fmla="*/ 960 h 1169"/>
              <a:gd name="T6" fmla="*/ 0 w 3059"/>
              <a:gd name="T7" fmla="*/ 1169 h 1169"/>
              <a:gd name="T8" fmla="*/ 3059 w 3059"/>
              <a:gd name="T9" fmla="*/ 960 h 1169"/>
              <a:gd name="T10" fmla="*/ 3059 w 3059"/>
              <a:gd name="T11" fmla="*/ 0 h 1169"/>
            </a:gdLst>
            <a:ahLst/>
            <a:cxnLst>
              <a:cxn ang="0">
                <a:pos x="T0" y="T1"/>
              </a:cxn>
              <a:cxn ang="0">
                <a:pos x="T2" y="T3"/>
              </a:cxn>
              <a:cxn ang="0">
                <a:pos x="T4" y="T5"/>
              </a:cxn>
              <a:cxn ang="0">
                <a:pos x="T6" y="T7"/>
              </a:cxn>
              <a:cxn ang="0">
                <a:pos x="T8" y="T9"/>
              </a:cxn>
              <a:cxn ang="0">
                <a:pos x="T10" y="T11"/>
              </a:cxn>
            </a:cxnLst>
            <a:rect l="0" t="0" r="r" b="b"/>
            <a:pathLst>
              <a:path w="3059" h="1169">
                <a:moveTo>
                  <a:pt x="3059" y="0"/>
                </a:moveTo>
                <a:lnTo>
                  <a:pt x="1778" y="0"/>
                </a:lnTo>
                <a:lnTo>
                  <a:pt x="1297" y="960"/>
                </a:lnTo>
                <a:lnTo>
                  <a:pt x="0" y="1169"/>
                </a:lnTo>
                <a:lnTo>
                  <a:pt x="3059" y="960"/>
                </a:lnTo>
                <a:lnTo>
                  <a:pt x="3059" y="0"/>
                </a:lnTo>
                <a:close/>
              </a:path>
            </a:pathLst>
          </a:custGeom>
          <a:solidFill>
            <a:srgbClr val="445F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7"/>
          <p:cNvSpPr>
            <a:spLocks/>
          </p:cNvSpPr>
          <p:nvPr/>
        </p:nvSpPr>
        <p:spPr bwMode="auto">
          <a:xfrm>
            <a:off x="7332663" y="1588"/>
            <a:ext cx="2822575" cy="1855787"/>
          </a:xfrm>
          <a:custGeom>
            <a:avLst/>
            <a:gdLst>
              <a:gd name="T0" fmla="*/ 1778 w 1778"/>
              <a:gd name="T1" fmla="*/ 0 h 1169"/>
              <a:gd name="T2" fmla="*/ 1778 w 1778"/>
              <a:gd name="T3" fmla="*/ 0 h 1169"/>
              <a:gd name="T4" fmla="*/ 793 w 1778"/>
              <a:gd name="T5" fmla="*/ 648 h 1169"/>
              <a:gd name="T6" fmla="*/ 872 w 1778"/>
              <a:gd name="T7" fmla="*/ 682 h 1169"/>
              <a:gd name="T8" fmla="*/ 709 w 1778"/>
              <a:gd name="T9" fmla="*/ 703 h 1169"/>
              <a:gd name="T10" fmla="*/ 0 w 1778"/>
              <a:gd name="T11" fmla="*/ 1169 h 1169"/>
              <a:gd name="T12" fmla="*/ 1297 w 1778"/>
              <a:gd name="T13" fmla="*/ 960 h 1169"/>
              <a:gd name="T14" fmla="*/ 1778 w 1778"/>
              <a:gd name="T15" fmla="*/ 0 h 1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8" h="1169">
                <a:moveTo>
                  <a:pt x="1778" y="0"/>
                </a:moveTo>
                <a:lnTo>
                  <a:pt x="1778" y="0"/>
                </a:lnTo>
                <a:lnTo>
                  <a:pt x="793" y="648"/>
                </a:lnTo>
                <a:lnTo>
                  <a:pt x="872" y="682"/>
                </a:lnTo>
                <a:lnTo>
                  <a:pt x="709" y="703"/>
                </a:lnTo>
                <a:lnTo>
                  <a:pt x="0" y="1169"/>
                </a:lnTo>
                <a:lnTo>
                  <a:pt x="1297" y="960"/>
                </a:lnTo>
                <a:lnTo>
                  <a:pt x="1778" y="0"/>
                </a:lnTo>
                <a:close/>
              </a:path>
            </a:pathLst>
          </a:custGeom>
          <a:solidFill>
            <a:srgbClr val="516D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9"/>
          <p:cNvSpPr>
            <a:spLocks/>
          </p:cNvSpPr>
          <p:nvPr/>
        </p:nvSpPr>
        <p:spPr bwMode="auto">
          <a:xfrm>
            <a:off x="8458200" y="1030288"/>
            <a:ext cx="258763" cy="87312"/>
          </a:xfrm>
          <a:custGeom>
            <a:avLst/>
            <a:gdLst>
              <a:gd name="T0" fmla="*/ 84 w 163"/>
              <a:gd name="T1" fmla="*/ 0 h 55"/>
              <a:gd name="T2" fmla="*/ 0 w 163"/>
              <a:gd name="T3" fmla="*/ 55 h 55"/>
              <a:gd name="T4" fmla="*/ 163 w 163"/>
              <a:gd name="T5" fmla="*/ 34 h 55"/>
              <a:gd name="T6" fmla="*/ 84 w 163"/>
              <a:gd name="T7" fmla="*/ 0 h 55"/>
            </a:gdLst>
            <a:ahLst/>
            <a:cxnLst>
              <a:cxn ang="0">
                <a:pos x="T0" y="T1"/>
              </a:cxn>
              <a:cxn ang="0">
                <a:pos x="T2" y="T3"/>
              </a:cxn>
              <a:cxn ang="0">
                <a:pos x="T4" y="T5"/>
              </a:cxn>
              <a:cxn ang="0">
                <a:pos x="T6" y="T7"/>
              </a:cxn>
            </a:cxnLst>
            <a:rect l="0" t="0" r="r" b="b"/>
            <a:pathLst>
              <a:path w="163" h="55">
                <a:moveTo>
                  <a:pt x="84" y="0"/>
                </a:moveTo>
                <a:lnTo>
                  <a:pt x="0" y="55"/>
                </a:lnTo>
                <a:lnTo>
                  <a:pt x="163" y="34"/>
                </a:lnTo>
                <a:lnTo>
                  <a:pt x="84" y="0"/>
                </a:lnTo>
                <a:close/>
              </a:path>
            </a:pathLst>
          </a:custGeom>
          <a:solidFill>
            <a:srgbClr val="5773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1"/>
          <p:cNvSpPr>
            <a:spLocks/>
          </p:cNvSpPr>
          <p:nvPr/>
        </p:nvSpPr>
        <p:spPr bwMode="auto">
          <a:xfrm>
            <a:off x="19050" y="5314950"/>
            <a:ext cx="2757488" cy="1539875"/>
          </a:xfrm>
          <a:custGeom>
            <a:avLst/>
            <a:gdLst>
              <a:gd name="T0" fmla="*/ 0 w 1737"/>
              <a:gd name="T1" fmla="*/ 0 h 970"/>
              <a:gd name="T2" fmla="*/ 810 w 1737"/>
              <a:gd name="T3" fmla="*/ 83 h 970"/>
              <a:gd name="T4" fmla="*/ 1737 w 1737"/>
              <a:gd name="T5" fmla="*/ 347 h 970"/>
              <a:gd name="T6" fmla="*/ 695 w 1737"/>
              <a:gd name="T7" fmla="*/ 970 h 970"/>
              <a:gd name="T8" fmla="*/ 0 w 1737"/>
              <a:gd name="T9" fmla="*/ 970 h 970"/>
              <a:gd name="T10" fmla="*/ 0 w 1737"/>
              <a:gd name="T11" fmla="*/ 0 h 970"/>
            </a:gdLst>
            <a:ahLst/>
            <a:cxnLst>
              <a:cxn ang="0">
                <a:pos x="T0" y="T1"/>
              </a:cxn>
              <a:cxn ang="0">
                <a:pos x="T2" y="T3"/>
              </a:cxn>
              <a:cxn ang="0">
                <a:pos x="T4" y="T5"/>
              </a:cxn>
              <a:cxn ang="0">
                <a:pos x="T6" y="T7"/>
              </a:cxn>
              <a:cxn ang="0">
                <a:pos x="T8" y="T9"/>
              </a:cxn>
              <a:cxn ang="0">
                <a:pos x="T10" y="T11"/>
              </a:cxn>
            </a:cxnLst>
            <a:rect l="0" t="0" r="r" b="b"/>
            <a:pathLst>
              <a:path w="1737" h="970">
                <a:moveTo>
                  <a:pt x="0" y="0"/>
                </a:moveTo>
                <a:lnTo>
                  <a:pt x="810" y="83"/>
                </a:lnTo>
                <a:lnTo>
                  <a:pt x="1737" y="347"/>
                </a:lnTo>
                <a:lnTo>
                  <a:pt x="695" y="970"/>
                </a:lnTo>
                <a:lnTo>
                  <a:pt x="0" y="970"/>
                </a:lnTo>
                <a:lnTo>
                  <a:pt x="0" y="0"/>
                </a:lnTo>
                <a:close/>
              </a:path>
            </a:pathLst>
          </a:custGeom>
          <a:solidFill>
            <a:srgbClr val="8AB4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3"/>
          <p:cNvSpPr>
            <a:spLocks/>
          </p:cNvSpPr>
          <p:nvPr/>
        </p:nvSpPr>
        <p:spPr bwMode="auto">
          <a:xfrm>
            <a:off x="2114550" y="5511800"/>
            <a:ext cx="3433763" cy="1343025"/>
          </a:xfrm>
          <a:custGeom>
            <a:avLst/>
            <a:gdLst>
              <a:gd name="T0" fmla="*/ 558 w 2163"/>
              <a:gd name="T1" fmla="*/ 0 h 846"/>
              <a:gd name="T2" fmla="*/ 810 w 2163"/>
              <a:gd name="T3" fmla="*/ 260 h 846"/>
              <a:gd name="T4" fmla="*/ 1670 w 2163"/>
              <a:gd name="T5" fmla="*/ 421 h 846"/>
              <a:gd name="T6" fmla="*/ 1186 w 2163"/>
              <a:gd name="T7" fmla="*/ 650 h 846"/>
              <a:gd name="T8" fmla="*/ 1376 w 2163"/>
              <a:gd name="T9" fmla="*/ 846 h 846"/>
              <a:gd name="T10" fmla="*/ 771 w 2163"/>
              <a:gd name="T11" fmla="*/ 846 h 846"/>
              <a:gd name="T12" fmla="*/ 769 w 2163"/>
              <a:gd name="T13" fmla="*/ 846 h 846"/>
              <a:gd name="T14" fmla="*/ 470 w 2163"/>
              <a:gd name="T15" fmla="*/ 846 h 846"/>
              <a:gd name="T16" fmla="*/ 470 w 2163"/>
              <a:gd name="T17" fmla="*/ 846 h 846"/>
              <a:gd name="T18" fmla="*/ 229 w 2163"/>
              <a:gd name="T19" fmla="*/ 846 h 846"/>
              <a:gd name="T20" fmla="*/ 229 w 2163"/>
              <a:gd name="T21" fmla="*/ 846 h 846"/>
              <a:gd name="T22" fmla="*/ 0 w 2163"/>
              <a:gd name="T23" fmla="*/ 846 h 846"/>
              <a:gd name="T24" fmla="*/ 0 w 2163"/>
              <a:gd name="T25" fmla="*/ 846 h 846"/>
              <a:gd name="T26" fmla="*/ 2163 w 2163"/>
              <a:gd name="T27" fmla="*/ 846 h 846"/>
              <a:gd name="T28" fmla="*/ 1566 w 2163"/>
              <a:gd name="T29" fmla="*/ 331 h 846"/>
              <a:gd name="T30" fmla="*/ 1991 w 2163"/>
              <a:gd name="T31" fmla="*/ 452 h 846"/>
              <a:gd name="T32" fmla="*/ 1940 w 2163"/>
              <a:gd name="T33" fmla="*/ 335 h 846"/>
              <a:gd name="T34" fmla="*/ 558 w 2163"/>
              <a:gd name="T35" fmla="*/ 0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3" h="846">
                <a:moveTo>
                  <a:pt x="558" y="0"/>
                </a:moveTo>
                <a:lnTo>
                  <a:pt x="810" y="260"/>
                </a:lnTo>
                <a:lnTo>
                  <a:pt x="1670" y="421"/>
                </a:lnTo>
                <a:lnTo>
                  <a:pt x="1186" y="650"/>
                </a:lnTo>
                <a:lnTo>
                  <a:pt x="1376" y="846"/>
                </a:lnTo>
                <a:lnTo>
                  <a:pt x="771" y="846"/>
                </a:lnTo>
                <a:lnTo>
                  <a:pt x="769" y="846"/>
                </a:lnTo>
                <a:lnTo>
                  <a:pt x="470" y="846"/>
                </a:lnTo>
                <a:lnTo>
                  <a:pt x="470" y="846"/>
                </a:lnTo>
                <a:lnTo>
                  <a:pt x="229" y="846"/>
                </a:lnTo>
                <a:lnTo>
                  <a:pt x="229" y="846"/>
                </a:lnTo>
                <a:lnTo>
                  <a:pt x="0" y="846"/>
                </a:lnTo>
                <a:lnTo>
                  <a:pt x="0" y="846"/>
                </a:lnTo>
                <a:lnTo>
                  <a:pt x="2163" y="846"/>
                </a:lnTo>
                <a:lnTo>
                  <a:pt x="1566" y="331"/>
                </a:lnTo>
                <a:lnTo>
                  <a:pt x="1991" y="452"/>
                </a:lnTo>
                <a:lnTo>
                  <a:pt x="1940" y="335"/>
                </a:lnTo>
                <a:lnTo>
                  <a:pt x="558" y="0"/>
                </a:lnTo>
                <a:close/>
              </a:path>
            </a:pathLst>
          </a:custGeom>
          <a:solidFill>
            <a:srgbClr val="8780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5"/>
          <p:cNvSpPr>
            <a:spLocks/>
          </p:cNvSpPr>
          <p:nvPr/>
        </p:nvSpPr>
        <p:spPr bwMode="auto">
          <a:xfrm>
            <a:off x="2203450" y="5700713"/>
            <a:ext cx="2562225" cy="1154112"/>
          </a:xfrm>
          <a:custGeom>
            <a:avLst/>
            <a:gdLst>
              <a:gd name="T0" fmla="*/ 0 w 1614"/>
              <a:gd name="T1" fmla="*/ 0 h 727"/>
              <a:gd name="T2" fmla="*/ 1614 w 1614"/>
              <a:gd name="T3" fmla="*/ 302 h 727"/>
              <a:gd name="T4" fmla="*/ 713 w 1614"/>
              <a:gd name="T5" fmla="*/ 727 h 727"/>
              <a:gd name="T6" fmla="*/ 414 w 1614"/>
              <a:gd name="T7" fmla="*/ 727 h 727"/>
              <a:gd name="T8" fmla="*/ 0 w 1614"/>
              <a:gd name="T9" fmla="*/ 0 h 727"/>
            </a:gdLst>
            <a:ahLst/>
            <a:cxnLst>
              <a:cxn ang="0">
                <a:pos x="T0" y="T1"/>
              </a:cxn>
              <a:cxn ang="0">
                <a:pos x="T2" y="T3"/>
              </a:cxn>
              <a:cxn ang="0">
                <a:pos x="T4" y="T5"/>
              </a:cxn>
              <a:cxn ang="0">
                <a:pos x="T6" y="T7"/>
              </a:cxn>
              <a:cxn ang="0">
                <a:pos x="T8" y="T9"/>
              </a:cxn>
            </a:cxnLst>
            <a:rect l="0" t="0" r="r" b="b"/>
            <a:pathLst>
              <a:path w="1614" h="727">
                <a:moveTo>
                  <a:pt x="0" y="0"/>
                </a:moveTo>
                <a:lnTo>
                  <a:pt x="1614" y="302"/>
                </a:lnTo>
                <a:lnTo>
                  <a:pt x="713" y="727"/>
                </a:lnTo>
                <a:lnTo>
                  <a:pt x="414" y="727"/>
                </a:lnTo>
                <a:lnTo>
                  <a:pt x="0" y="0"/>
                </a:lnTo>
                <a:close/>
              </a:path>
            </a:pathLst>
          </a:custGeom>
          <a:solidFill>
            <a:srgbClr val="ACD0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7"/>
          <p:cNvSpPr>
            <a:spLocks noEditPoints="1"/>
          </p:cNvSpPr>
          <p:nvPr/>
        </p:nvSpPr>
        <p:spPr bwMode="auto">
          <a:xfrm>
            <a:off x="2027238" y="5511800"/>
            <a:ext cx="973138" cy="1100137"/>
          </a:xfrm>
          <a:custGeom>
            <a:avLst/>
            <a:gdLst>
              <a:gd name="T0" fmla="*/ 246 w 613"/>
              <a:gd name="T1" fmla="*/ 358 h 693"/>
              <a:gd name="T2" fmla="*/ 0 w 613"/>
              <a:gd name="T3" fmla="*/ 505 h 693"/>
              <a:gd name="T4" fmla="*/ 156 w 613"/>
              <a:gd name="T5" fmla="*/ 693 h 693"/>
              <a:gd name="T6" fmla="*/ 307 w 613"/>
              <a:gd name="T7" fmla="*/ 464 h 693"/>
              <a:gd name="T8" fmla="*/ 246 w 613"/>
              <a:gd name="T9" fmla="*/ 358 h 693"/>
              <a:gd name="T10" fmla="*/ 613 w 613"/>
              <a:gd name="T11" fmla="*/ 0 h 693"/>
              <a:gd name="T12" fmla="*/ 111 w 613"/>
              <a:gd name="T13" fmla="*/ 119 h 693"/>
              <a:gd name="T14" fmla="*/ 113 w 613"/>
              <a:gd name="T15" fmla="*/ 119 h 693"/>
              <a:gd name="T16" fmla="*/ 487 w 613"/>
              <a:gd name="T17" fmla="*/ 190 h 693"/>
              <a:gd name="T18" fmla="*/ 613 w 613"/>
              <a:gd name="T19" fmla="*/ 0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3" h="693">
                <a:moveTo>
                  <a:pt x="246" y="358"/>
                </a:moveTo>
                <a:lnTo>
                  <a:pt x="0" y="505"/>
                </a:lnTo>
                <a:lnTo>
                  <a:pt x="156" y="693"/>
                </a:lnTo>
                <a:lnTo>
                  <a:pt x="307" y="464"/>
                </a:lnTo>
                <a:lnTo>
                  <a:pt x="246" y="358"/>
                </a:lnTo>
                <a:close/>
                <a:moveTo>
                  <a:pt x="613" y="0"/>
                </a:moveTo>
                <a:lnTo>
                  <a:pt x="111" y="119"/>
                </a:lnTo>
                <a:lnTo>
                  <a:pt x="113" y="119"/>
                </a:lnTo>
                <a:lnTo>
                  <a:pt x="487" y="190"/>
                </a:lnTo>
                <a:lnTo>
                  <a:pt x="613" y="0"/>
                </a:lnTo>
                <a:close/>
              </a:path>
            </a:pathLst>
          </a:custGeom>
          <a:solidFill>
            <a:srgbClr val="83A5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9"/>
          <p:cNvSpPr>
            <a:spLocks/>
          </p:cNvSpPr>
          <p:nvPr/>
        </p:nvSpPr>
        <p:spPr bwMode="auto">
          <a:xfrm>
            <a:off x="1631950" y="5700713"/>
            <a:ext cx="785813" cy="612775"/>
          </a:xfrm>
          <a:custGeom>
            <a:avLst/>
            <a:gdLst>
              <a:gd name="T0" fmla="*/ 360 w 495"/>
              <a:gd name="T1" fmla="*/ 0 h 386"/>
              <a:gd name="T2" fmla="*/ 2 w 495"/>
              <a:gd name="T3" fmla="*/ 86 h 386"/>
              <a:gd name="T4" fmla="*/ 0 w 495"/>
              <a:gd name="T5" fmla="*/ 88 h 386"/>
              <a:gd name="T6" fmla="*/ 249 w 495"/>
              <a:gd name="T7" fmla="*/ 386 h 386"/>
              <a:gd name="T8" fmla="*/ 495 w 495"/>
              <a:gd name="T9" fmla="*/ 239 h 386"/>
              <a:gd name="T10" fmla="*/ 360 w 495"/>
              <a:gd name="T11" fmla="*/ 0 h 386"/>
              <a:gd name="T12" fmla="*/ 362 w 495"/>
              <a:gd name="T13" fmla="*/ 0 h 386"/>
              <a:gd name="T14" fmla="*/ 360 w 495"/>
              <a:gd name="T15" fmla="*/ 0 h 3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5" h="386">
                <a:moveTo>
                  <a:pt x="360" y="0"/>
                </a:moveTo>
                <a:lnTo>
                  <a:pt x="2" y="86"/>
                </a:lnTo>
                <a:lnTo>
                  <a:pt x="0" y="88"/>
                </a:lnTo>
                <a:lnTo>
                  <a:pt x="249" y="386"/>
                </a:lnTo>
                <a:lnTo>
                  <a:pt x="495" y="239"/>
                </a:lnTo>
                <a:lnTo>
                  <a:pt x="360" y="0"/>
                </a:lnTo>
                <a:lnTo>
                  <a:pt x="362" y="0"/>
                </a:lnTo>
                <a:lnTo>
                  <a:pt x="360" y="0"/>
                </a:lnTo>
                <a:close/>
              </a:path>
            </a:pathLst>
          </a:custGeom>
          <a:solidFill>
            <a:srgbClr val="A2C8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61"/>
          <p:cNvSpPr>
            <a:spLocks noEditPoints="1"/>
          </p:cNvSpPr>
          <p:nvPr/>
        </p:nvSpPr>
        <p:spPr bwMode="auto">
          <a:xfrm>
            <a:off x="2274888" y="5511800"/>
            <a:ext cx="2024063" cy="1343025"/>
          </a:xfrm>
          <a:custGeom>
            <a:avLst/>
            <a:gdLst>
              <a:gd name="T0" fmla="*/ 1085 w 1275"/>
              <a:gd name="T1" fmla="*/ 650 h 846"/>
              <a:gd name="T2" fmla="*/ 670 w 1275"/>
              <a:gd name="T3" fmla="*/ 846 h 846"/>
              <a:gd name="T4" fmla="*/ 1275 w 1275"/>
              <a:gd name="T5" fmla="*/ 846 h 846"/>
              <a:gd name="T6" fmla="*/ 1085 w 1275"/>
              <a:gd name="T7" fmla="*/ 650 h 846"/>
              <a:gd name="T8" fmla="*/ 151 w 1275"/>
              <a:gd name="T9" fmla="*/ 464 h 846"/>
              <a:gd name="T10" fmla="*/ 0 w 1275"/>
              <a:gd name="T11" fmla="*/ 693 h 846"/>
              <a:gd name="T12" fmla="*/ 128 w 1275"/>
              <a:gd name="T13" fmla="*/ 846 h 846"/>
              <a:gd name="T14" fmla="*/ 369 w 1275"/>
              <a:gd name="T15" fmla="*/ 846 h 846"/>
              <a:gd name="T16" fmla="*/ 151 w 1275"/>
              <a:gd name="T17" fmla="*/ 464 h 846"/>
              <a:gd name="T18" fmla="*/ 457 w 1275"/>
              <a:gd name="T19" fmla="*/ 0 h 846"/>
              <a:gd name="T20" fmla="*/ 331 w 1275"/>
              <a:gd name="T21" fmla="*/ 190 h 846"/>
              <a:gd name="T22" fmla="*/ 709 w 1275"/>
              <a:gd name="T23" fmla="*/ 260 h 846"/>
              <a:gd name="T24" fmla="*/ 457 w 1275"/>
              <a:gd name="T25" fmla="*/ 0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5" h="846">
                <a:moveTo>
                  <a:pt x="1085" y="650"/>
                </a:moveTo>
                <a:lnTo>
                  <a:pt x="670" y="846"/>
                </a:lnTo>
                <a:lnTo>
                  <a:pt x="1275" y="846"/>
                </a:lnTo>
                <a:lnTo>
                  <a:pt x="1085" y="650"/>
                </a:lnTo>
                <a:close/>
                <a:moveTo>
                  <a:pt x="151" y="464"/>
                </a:moveTo>
                <a:lnTo>
                  <a:pt x="0" y="693"/>
                </a:lnTo>
                <a:lnTo>
                  <a:pt x="128" y="846"/>
                </a:lnTo>
                <a:lnTo>
                  <a:pt x="369" y="846"/>
                </a:lnTo>
                <a:lnTo>
                  <a:pt x="151" y="464"/>
                </a:lnTo>
                <a:close/>
                <a:moveTo>
                  <a:pt x="457" y="0"/>
                </a:moveTo>
                <a:lnTo>
                  <a:pt x="331" y="190"/>
                </a:lnTo>
                <a:lnTo>
                  <a:pt x="709" y="260"/>
                </a:lnTo>
                <a:lnTo>
                  <a:pt x="457" y="0"/>
                </a:lnTo>
                <a:close/>
              </a:path>
            </a:pathLst>
          </a:custGeom>
          <a:solidFill>
            <a:srgbClr val="A1B8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3"/>
          <p:cNvSpPr>
            <a:spLocks/>
          </p:cNvSpPr>
          <p:nvPr/>
        </p:nvSpPr>
        <p:spPr bwMode="auto">
          <a:xfrm>
            <a:off x="2203450" y="5700713"/>
            <a:ext cx="1793875" cy="1154112"/>
          </a:xfrm>
          <a:custGeom>
            <a:avLst/>
            <a:gdLst>
              <a:gd name="T0" fmla="*/ 0 w 1130"/>
              <a:gd name="T1" fmla="*/ 0 h 727"/>
              <a:gd name="T2" fmla="*/ 135 w 1130"/>
              <a:gd name="T3" fmla="*/ 239 h 727"/>
              <a:gd name="T4" fmla="*/ 196 w 1130"/>
              <a:gd name="T5" fmla="*/ 345 h 727"/>
              <a:gd name="T6" fmla="*/ 414 w 1130"/>
              <a:gd name="T7" fmla="*/ 727 h 727"/>
              <a:gd name="T8" fmla="*/ 715 w 1130"/>
              <a:gd name="T9" fmla="*/ 727 h 727"/>
              <a:gd name="T10" fmla="*/ 1130 w 1130"/>
              <a:gd name="T11" fmla="*/ 531 h 727"/>
              <a:gd name="T12" fmla="*/ 754 w 1130"/>
              <a:gd name="T13" fmla="*/ 141 h 727"/>
              <a:gd name="T14" fmla="*/ 376 w 1130"/>
              <a:gd name="T15" fmla="*/ 71 h 727"/>
              <a:gd name="T16" fmla="*/ 2 w 1130"/>
              <a:gd name="T17" fmla="*/ 0 h 727"/>
              <a:gd name="T18" fmla="*/ 0 w 1130"/>
              <a:gd name="T19" fmla="*/ 0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0" h="727">
                <a:moveTo>
                  <a:pt x="0" y="0"/>
                </a:moveTo>
                <a:lnTo>
                  <a:pt x="135" y="239"/>
                </a:lnTo>
                <a:lnTo>
                  <a:pt x="196" y="345"/>
                </a:lnTo>
                <a:lnTo>
                  <a:pt x="414" y="727"/>
                </a:lnTo>
                <a:lnTo>
                  <a:pt x="715" y="727"/>
                </a:lnTo>
                <a:lnTo>
                  <a:pt x="1130" y="531"/>
                </a:lnTo>
                <a:lnTo>
                  <a:pt x="754" y="141"/>
                </a:lnTo>
                <a:lnTo>
                  <a:pt x="376" y="71"/>
                </a:lnTo>
                <a:lnTo>
                  <a:pt x="2" y="0"/>
                </a:lnTo>
                <a:lnTo>
                  <a:pt x="0" y="0"/>
                </a:lnTo>
                <a:close/>
              </a:path>
            </a:pathLst>
          </a:custGeom>
          <a:solidFill>
            <a:srgbClr val="ACD0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67"/>
          <p:cNvSpPr>
            <a:spLocks/>
          </p:cNvSpPr>
          <p:nvPr/>
        </p:nvSpPr>
        <p:spPr bwMode="auto">
          <a:xfrm>
            <a:off x="19050" y="5449888"/>
            <a:ext cx="1612900" cy="1404937"/>
          </a:xfrm>
          <a:custGeom>
            <a:avLst/>
            <a:gdLst>
              <a:gd name="T0" fmla="*/ 810 w 1016"/>
              <a:gd name="T1" fmla="*/ 0 h 885"/>
              <a:gd name="T2" fmla="*/ 434 w 1016"/>
              <a:gd name="T3" fmla="*/ 286 h 885"/>
              <a:gd name="T4" fmla="*/ 0 w 1016"/>
              <a:gd name="T5" fmla="*/ 885 h 885"/>
              <a:gd name="T6" fmla="*/ 695 w 1016"/>
              <a:gd name="T7" fmla="*/ 885 h 885"/>
              <a:gd name="T8" fmla="*/ 1016 w 1016"/>
              <a:gd name="T9" fmla="*/ 246 h 885"/>
              <a:gd name="T10" fmla="*/ 810 w 1016"/>
              <a:gd name="T11" fmla="*/ 0 h 885"/>
            </a:gdLst>
            <a:ahLst/>
            <a:cxnLst>
              <a:cxn ang="0">
                <a:pos x="T0" y="T1"/>
              </a:cxn>
              <a:cxn ang="0">
                <a:pos x="T2" y="T3"/>
              </a:cxn>
              <a:cxn ang="0">
                <a:pos x="T4" y="T5"/>
              </a:cxn>
              <a:cxn ang="0">
                <a:pos x="T6" y="T7"/>
              </a:cxn>
              <a:cxn ang="0">
                <a:pos x="T8" y="T9"/>
              </a:cxn>
              <a:cxn ang="0">
                <a:pos x="T10" y="T11"/>
              </a:cxn>
            </a:cxnLst>
            <a:rect l="0" t="0" r="r" b="b"/>
            <a:pathLst>
              <a:path w="1016" h="885">
                <a:moveTo>
                  <a:pt x="810" y="0"/>
                </a:moveTo>
                <a:lnTo>
                  <a:pt x="434" y="286"/>
                </a:lnTo>
                <a:lnTo>
                  <a:pt x="0" y="885"/>
                </a:lnTo>
                <a:lnTo>
                  <a:pt x="695" y="885"/>
                </a:lnTo>
                <a:lnTo>
                  <a:pt x="1016" y="246"/>
                </a:lnTo>
                <a:lnTo>
                  <a:pt x="810" y="0"/>
                </a:lnTo>
                <a:close/>
              </a:path>
            </a:pathLst>
          </a:custGeom>
          <a:solidFill>
            <a:srgbClr val="93C3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1"/>
          <p:cNvSpPr>
            <a:spLocks/>
          </p:cNvSpPr>
          <p:nvPr/>
        </p:nvSpPr>
        <p:spPr bwMode="auto">
          <a:xfrm>
            <a:off x="1122363" y="6313488"/>
            <a:ext cx="1152525" cy="541337"/>
          </a:xfrm>
          <a:custGeom>
            <a:avLst/>
            <a:gdLst>
              <a:gd name="T0" fmla="*/ 570 w 726"/>
              <a:gd name="T1" fmla="*/ 0 h 341"/>
              <a:gd name="T2" fmla="*/ 0 w 726"/>
              <a:gd name="T3" fmla="*/ 341 h 341"/>
              <a:gd name="T4" fmla="*/ 625 w 726"/>
              <a:gd name="T5" fmla="*/ 341 h 341"/>
              <a:gd name="T6" fmla="*/ 726 w 726"/>
              <a:gd name="T7" fmla="*/ 188 h 341"/>
              <a:gd name="T8" fmla="*/ 570 w 726"/>
              <a:gd name="T9" fmla="*/ 0 h 341"/>
            </a:gdLst>
            <a:ahLst/>
            <a:cxnLst>
              <a:cxn ang="0">
                <a:pos x="T0" y="T1"/>
              </a:cxn>
              <a:cxn ang="0">
                <a:pos x="T2" y="T3"/>
              </a:cxn>
              <a:cxn ang="0">
                <a:pos x="T4" y="T5"/>
              </a:cxn>
              <a:cxn ang="0">
                <a:pos x="T6" y="T7"/>
              </a:cxn>
              <a:cxn ang="0">
                <a:pos x="T8" y="T9"/>
              </a:cxn>
            </a:cxnLst>
            <a:rect l="0" t="0" r="r" b="b"/>
            <a:pathLst>
              <a:path w="726" h="341">
                <a:moveTo>
                  <a:pt x="570" y="0"/>
                </a:moveTo>
                <a:lnTo>
                  <a:pt x="0" y="341"/>
                </a:lnTo>
                <a:lnTo>
                  <a:pt x="625" y="341"/>
                </a:lnTo>
                <a:lnTo>
                  <a:pt x="726" y="188"/>
                </a:lnTo>
                <a:lnTo>
                  <a:pt x="570" y="0"/>
                </a:lnTo>
                <a:close/>
              </a:path>
            </a:pathLst>
          </a:custGeom>
          <a:solidFill>
            <a:srgbClr val="91C0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3"/>
          <p:cNvSpPr>
            <a:spLocks/>
          </p:cNvSpPr>
          <p:nvPr/>
        </p:nvSpPr>
        <p:spPr bwMode="auto">
          <a:xfrm>
            <a:off x="1122363" y="5840413"/>
            <a:ext cx="904875" cy="1014412"/>
          </a:xfrm>
          <a:custGeom>
            <a:avLst/>
            <a:gdLst>
              <a:gd name="T0" fmla="*/ 321 w 570"/>
              <a:gd name="T1" fmla="*/ 0 h 639"/>
              <a:gd name="T2" fmla="*/ 0 w 570"/>
              <a:gd name="T3" fmla="*/ 639 h 639"/>
              <a:gd name="T4" fmla="*/ 570 w 570"/>
              <a:gd name="T5" fmla="*/ 298 h 639"/>
              <a:gd name="T6" fmla="*/ 321 w 570"/>
              <a:gd name="T7" fmla="*/ 0 h 639"/>
            </a:gdLst>
            <a:ahLst/>
            <a:cxnLst>
              <a:cxn ang="0">
                <a:pos x="T0" y="T1"/>
              </a:cxn>
              <a:cxn ang="0">
                <a:pos x="T2" y="T3"/>
              </a:cxn>
              <a:cxn ang="0">
                <a:pos x="T4" y="T5"/>
              </a:cxn>
              <a:cxn ang="0">
                <a:pos x="T6" y="T7"/>
              </a:cxn>
            </a:cxnLst>
            <a:rect l="0" t="0" r="r" b="b"/>
            <a:pathLst>
              <a:path w="570" h="639">
                <a:moveTo>
                  <a:pt x="321" y="0"/>
                </a:moveTo>
                <a:lnTo>
                  <a:pt x="0" y="639"/>
                </a:lnTo>
                <a:lnTo>
                  <a:pt x="570" y="298"/>
                </a:lnTo>
                <a:lnTo>
                  <a:pt x="321" y="0"/>
                </a:lnTo>
                <a:close/>
              </a:path>
            </a:pathLst>
          </a:custGeom>
          <a:solidFill>
            <a:srgbClr val="98C7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5"/>
          <p:cNvSpPr>
            <a:spLocks/>
          </p:cNvSpPr>
          <p:nvPr/>
        </p:nvSpPr>
        <p:spPr bwMode="auto">
          <a:xfrm>
            <a:off x="2114550" y="6611938"/>
            <a:ext cx="363538" cy="242887"/>
          </a:xfrm>
          <a:custGeom>
            <a:avLst/>
            <a:gdLst>
              <a:gd name="T0" fmla="*/ 101 w 229"/>
              <a:gd name="T1" fmla="*/ 0 h 153"/>
              <a:gd name="T2" fmla="*/ 0 w 229"/>
              <a:gd name="T3" fmla="*/ 153 h 153"/>
              <a:gd name="T4" fmla="*/ 229 w 229"/>
              <a:gd name="T5" fmla="*/ 153 h 153"/>
              <a:gd name="T6" fmla="*/ 101 w 229"/>
              <a:gd name="T7" fmla="*/ 0 h 153"/>
            </a:gdLst>
            <a:ahLst/>
            <a:cxnLst>
              <a:cxn ang="0">
                <a:pos x="T0" y="T1"/>
              </a:cxn>
              <a:cxn ang="0">
                <a:pos x="T2" y="T3"/>
              </a:cxn>
              <a:cxn ang="0">
                <a:pos x="T4" y="T5"/>
              </a:cxn>
              <a:cxn ang="0">
                <a:pos x="T6" y="T7"/>
              </a:cxn>
            </a:cxnLst>
            <a:rect l="0" t="0" r="r" b="b"/>
            <a:pathLst>
              <a:path w="229" h="153">
                <a:moveTo>
                  <a:pt x="101" y="0"/>
                </a:moveTo>
                <a:lnTo>
                  <a:pt x="0" y="153"/>
                </a:lnTo>
                <a:lnTo>
                  <a:pt x="229" y="153"/>
                </a:lnTo>
                <a:lnTo>
                  <a:pt x="101" y="0"/>
                </a:lnTo>
                <a:close/>
              </a:path>
            </a:pathLst>
          </a:custGeom>
          <a:solidFill>
            <a:srgbClr val="97C4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7"/>
          <p:cNvSpPr>
            <a:spLocks/>
          </p:cNvSpPr>
          <p:nvPr/>
        </p:nvSpPr>
        <p:spPr bwMode="auto">
          <a:xfrm>
            <a:off x="5275263" y="6229350"/>
            <a:ext cx="1379538" cy="625475"/>
          </a:xfrm>
          <a:custGeom>
            <a:avLst/>
            <a:gdLst>
              <a:gd name="T0" fmla="*/ 0 w 869"/>
              <a:gd name="T1" fmla="*/ 0 h 394"/>
              <a:gd name="T2" fmla="*/ 172 w 869"/>
              <a:gd name="T3" fmla="*/ 394 h 394"/>
              <a:gd name="T4" fmla="*/ 869 w 869"/>
              <a:gd name="T5" fmla="*/ 394 h 394"/>
              <a:gd name="T6" fmla="*/ 869 w 869"/>
              <a:gd name="T7" fmla="*/ 394 h 394"/>
              <a:gd name="T8" fmla="*/ 439 w 869"/>
              <a:gd name="T9" fmla="*/ 179 h 394"/>
              <a:gd name="T10" fmla="*/ 370 w 869"/>
              <a:gd name="T11" fmla="*/ 106 h 394"/>
              <a:gd name="T12" fmla="*/ 0 w 869"/>
              <a:gd name="T13" fmla="*/ 0 h 394"/>
            </a:gdLst>
            <a:ahLst/>
            <a:cxnLst>
              <a:cxn ang="0">
                <a:pos x="T0" y="T1"/>
              </a:cxn>
              <a:cxn ang="0">
                <a:pos x="T2" y="T3"/>
              </a:cxn>
              <a:cxn ang="0">
                <a:pos x="T4" y="T5"/>
              </a:cxn>
              <a:cxn ang="0">
                <a:pos x="T6" y="T7"/>
              </a:cxn>
              <a:cxn ang="0">
                <a:pos x="T8" y="T9"/>
              </a:cxn>
              <a:cxn ang="0">
                <a:pos x="T10" y="T11"/>
              </a:cxn>
              <a:cxn ang="0">
                <a:pos x="T12" y="T13"/>
              </a:cxn>
            </a:cxnLst>
            <a:rect l="0" t="0" r="r" b="b"/>
            <a:pathLst>
              <a:path w="869" h="394">
                <a:moveTo>
                  <a:pt x="0" y="0"/>
                </a:moveTo>
                <a:lnTo>
                  <a:pt x="172" y="394"/>
                </a:lnTo>
                <a:lnTo>
                  <a:pt x="869" y="394"/>
                </a:lnTo>
                <a:lnTo>
                  <a:pt x="869" y="394"/>
                </a:lnTo>
                <a:lnTo>
                  <a:pt x="439" y="179"/>
                </a:lnTo>
                <a:lnTo>
                  <a:pt x="370" y="106"/>
                </a:lnTo>
                <a:lnTo>
                  <a:pt x="0" y="0"/>
                </a:lnTo>
                <a:close/>
              </a:path>
            </a:pathLst>
          </a:custGeom>
          <a:solidFill>
            <a:srgbClr val="8171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9"/>
          <p:cNvSpPr>
            <a:spLocks/>
          </p:cNvSpPr>
          <p:nvPr/>
        </p:nvSpPr>
        <p:spPr bwMode="auto">
          <a:xfrm>
            <a:off x="4600575" y="6037263"/>
            <a:ext cx="947738" cy="817562"/>
          </a:xfrm>
          <a:custGeom>
            <a:avLst/>
            <a:gdLst>
              <a:gd name="T0" fmla="*/ 0 w 597"/>
              <a:gd name="T1" fmla="*/ 0 h 515"/>
              <a:gd name="T2" fmla="*/ 597 w 597"/>
              <a:gd name="T3" fmla="*/ 515 h 515"/>
              <a:gd name="T4" fmla="*/ 425 w 597"/>
              <a:gd name="T5" fmla="*/ 121 h 515"/>
              <a:gd name="T6" fmla="*/ 0 w 597"/>
              <a:gd name="T7" fmla="*/ 0 h 515"/>
            </a:gdLst>
            <a:ahLst/>
            <a:cxnLst>
              <a:cxn ang="0">
                <a:pos x="T0" y="T1"/>
              </a:cxn>
              <a:cxn ang="0">
                <a:pos x="T2" y="T3"/>
              </a:cxn>
              <a:cxn ang="0">
                <a:pos x="T4" y="T5"/>
              </a:cxn>
              <a:cxn ang="0">
                <a:pos x="T6" y="T7"/>
              </a:cxn>
            </a:cxnLst>
            <a:rect l="0" t="0" r="r" b="b"/>
            <a:pathLst>
              <a:path w="597" h="515">
                <a:moveTo>
                  <a:pt x="0" y="0"/>
                </a:moveTo>
                <a:lnTo>
                  <a:pt x="597" y="515"/>
                </a:lnTo>
                <a:lnTo>
                  <a:pt x="425" y="121"/>
                </a:lnTo>
                <a:lnTo>
                  <a:pt x="0" y="0"/>
                </a:lnTo>
                <a:close/>
              </a:path>
            </a:pathLst>
          </a:custGeom>
          <a:solidFill>
            <a:srgbClr val="B392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81"/>
          <p:cNvSpPr>
            <a:spLocks/>
          </p:cNvSpPr>
          <p:nvPr/>
        </p:nvSpPr>
        <p:spPr bwMode="auto">
          <a:xfrm>
            <a:off x="9999663" y="5314950"/>
            <a:ext cx="2189163" cy="1536700"/>
          </a:xfrm>
          <a:custGeom>
            <a:avLst/>
            <a:gdLst>
              <a:gd name="T0" fmla="*/ 1379 w 1379"/>
              <a:gd name="T1" fmla="*/ 0 h 968"/>
              <a:gd name="T2" fmla="*/ 566 w 1379"/>
              <a:gd name="T3" fmla="*/ 81 h 968"/>
              <a:gd name="T4" fmla="*/ 0 w 1379"/>
              <a:gd name="T5" fmla="*/ 243 h 968"/>
              <a:gd name="T6" fmla="*/ 2 w 1379"/>
              <a:gd name="T7" fmla="*/ 243 h 968"/>
              <a:gd name="T8" fmla="*/ 2 w 1379"/>
              <a:gd name="T9" fmla="*/ 243 h 968"/>
              <a:gd name="T10" fmla="*/ 361 w 1379"/>
              <a:gd name="T11" fmla="*/ 329 h 968"/>
              <a:gd name="T12" fmla="*/ 361 w 1379"/>
              <a:gd name="T13" fmla="*/ 331 h 968"/>
              <a:gd name="T14" fmla="*/ 568 w 1379"/>
              <a:gd name="T15" fmla="*/ 83 h 968"/>
              <a:gd name="T16" fmla="*/ 944 w 1379"/>
              <a:gd name="T17" fmla="*/ 371 h 968"/>
              <a:gd name="T18" fmla="*/ 1379 w 1379"/>
              <a:gd name="T19" fmla="*/ 968 h 968"/>
              <a:gd name="T20" fmla="*/ 1379 w 1379"/>
              <a:gd name="T21"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9" h="968">
                <a:moveTo>
                  <a:pt x="1379" y="0"/>
                </a:moveTo>
                <a:lnTo>
                  <a:pt x="566" y="81"/>
                </a:lnTo>
                <a:lnTo>
                  <a:pt x="0" y="243"/>
                </a:lnTo>
                <a:lnTo>
                  <a:pt x="2" y="243"/>
                </a:lnTo>
                <a:lnTo>
                  <a:pt x="2" y="243"/>
                </a:lnTo>
                <a:lnTo>
                  <a:pt x="361" y="329"/>
                </a:lnTo>
                <a:lnTo>
                  <a:pt x="361" y="331"/>
                </a:lnTo>
                <a:lnTo>
                  <a:pt x="568" y="83"/>
                </a:lnTo>
                <a:lnTo>
                  <a:pt x="944" y="371"/>
                </a:lnTo>
                <a:lnTo>
                  <a:pt x="1379" y="968"/>
                </a:lnTo>
                <a:lnTo>
                  <a:pt x="1379" y="0"/>
                </a:lnTo>
                <a:close/>
              </a:path>
            </a:pathLst>
          </a:custGeom>
          <a:solidFill>
            <a:srgbClr val="577A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83"/>
          <p:cNvSpPr>
            <a:spLocks/>
          </p:cNvSpPr>
          <p:nvPr/>
        </p:nvSpPr>
        <p:spPr bwMode="auto">
          <a:xfrm>
            <a:off x="6654800" y="5511800"/>
            <a:ext cx="3435350" cy="1343025"/>
          </a:xfrm>
          <a:custGeom>
            <a:avLst/>
            <a:gdLst>
              <a:gd name="T0" fmla="*/ 1608 w 2164"/>
              <a:gd name="T1" fmla="*/ 0 h 846"/>
              <a:gd name="T2" fmla="*/ 226 w 2164"/>
              <a:gd name="T3" fmla="*/ 335 h 846"/>
              <a:gd name="T4" fmla="*/ 226 w 2164"/>
              <a:gd name="T5" fmla="*/ 335 h 846"/>
              <a:gd name="T6" fmla="*/ 598 w 2164"/>
              <a:gd name="T7" fmla="*/ 329 h 846"/>
              <a:gd name="T8" fmla="*/ 0 w 2164"/>
              <a:gd name="T9" fmla="*/ 846 h 846"/>
              <a:gd name="T10" fmla="*/ 2164 w 2164"/>
              <a:gd name="T11" fmla="*/ 846 h 846"/>
              <a:gd name="T12" fmla="*/ 2164 w 2164"/>
              <a:gd name="T13" fmla="*/ 846 h 846"/>
              <a:gd name="T14" fmla="*/ 1935 w 2164"/>
              <a:gd name="T15" fmla="*/ 846 h 846"/>
              <a:gd name="T16" fmla="*/ 1937 w 2164"/>
              <a:gd name="T17" fmla="*/ 846 h 846"/>
              <a:gd name="T18" fmla="*/ 1696 w 2164"/>
              <a:gd name="T19" fmla="*/ 846 h 846"/>
              <a:gd name="T20" fmla="*/ 1696 w 2164"/>
              <a:gd name="T21" fmla="*/ 846 h 846"/>
              <a:gd name="T22" fmla="*/ 1395 w 2164"/>
              <a:gd name="T23" fmla="*/ 846 h 846"/>
              <a:gd name="T24" fmla="*/ 1395 w 2164"/>
              <a:gd name="T25" fmla="*/ 846 h 846"/>
              <a:gd name="T26" fmla="*/ 788 w 2164"/>
              <a:gd name="T27" fmla="*/ 846 h 846"/>
              <a:gd name="T28" fmla="*/ 978 w 2164"/>
              <a:gd name="T29" fmla="*/ 648 h 846"/>
              <a:gd name="T30" fmla="*/ 496 w 2164"/>
              <a:gd name="T31" fmla="*/ 421 h 846"/>
              <a:gd name="T32" fmla="*/ 1354 w 2164"/>
              <a:gd name="T33" fmla="*/ 260 h 846"/>
              <a:gd name="T34" fmla="*/ 1608 w 2164"/>
              <a:gd name="T35" fmla="*/ 0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4" h="846">
                <a:moveTo>
                  <a:pt x="1608" y="0"/>
                </a:moveTo>
                <a:lnTo>
                  <a:pt x="226" y="335"/>
                </a:lnTo>
                <a:lnTo>
                  <a:pt x="226" y="335"/>
                </a:lnTo>
                <a:lnTo>
                  <a:pt x="598" y="329"/>
                </a:lnTo>
                <a:lnTo>
                  <a:pt x="0" y="846"/>
                </a:lnTo>
                <a:lnTo>
                  <a:pt x="2164" y="846"/>
                </a:lnTo>
                <a:lnTo>
                  <a:pt x="2164" y="846"/>
                </a:lnTo>
                <a:lnTo>
                  <a:pt x="1935" y="846"/>
                </a:lnTo>
                <a:lnTo>
                  <a:pt x="1937" y="846"/>
                </a:lnTo>
                <a:lnTo>
                  <a:pt x="1696" y="846"/>
                </a:lnTo>
                <a:lnTo>
                  <a:pt x="1696" y="846"/>
                </a:lnTo>
                <a:lnTo>
                  <a:pt x="1395" y="846"/>
                </a:lnTo>
                <a:lnTo>
                  <a:pt x="1395" y="846"/>
                </a:lnTo>
                <a:lnTo>
                  <a:pt x="788" y="846"/>
                </a:lnTo>
                <a:lnTo>
                  <a:pt x="978" y="648"/>
                </a:lnTo>
                <a:lnTo>
                  <a:pt x="496" y="421"/>
                </a:lnTo>
                <a:lnTo>
                  <a:pt x="1354" y="260"/>
                </a:lnTo>
                <a:lnTo>
                  <a:pt x="1608" y="0"/>
                </a:lnTo>
                <a:close/>
              </a:path>
            </a:pathLst>
          </a:custGeom>
          <a:solidFill>
            <a:srgbClr val="555F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85"/>
          <p:cNvSpPr>
            <a:spLocks noEditPoints="1"/>
          </p:cNvSpPr>
          <p:nvPr/>
        </p:nvSpPr>
        <p:spPr bwMode="auto">
          <a:xfrm>
            <a:off x="7442200" y="5700713"/>
            <a:ext cx="2560638" cy="1154112"/>
          </a:xfrm>
          <a:custGeom>
            <a:avLst/>
            <a:gdLst>
              <a:gd name="T0" fmla="*/ 1200 w 1613"/>
              <a:gd name="T1" fmla="*/ 727 h 727"/>
              <a:gd name="T2" fmla="*/ 899 w 1613"/>
              <a:gd name="T3" fmla="*/ 727 h 727"/>
              <a:gd name="T4" fmla="*/ 899 w 1613"/>
              <a:gd name="T5" fmla="*/ 727 h 727"/>
              <a:gd name="T6" fmla="*/ 1200 w 1613"/>
              <a:gd name="T7" fmla="*/ 727 h 727"/>
              <a:gd name="T8" fmla="*/ 1200 w 1613"/>
              <a:gd name="T9" fmla="*/ 727 h 727"/>
              <a:gd name="T10" fmla="*/ 858 w 1613"/>
              <a:gd name="T11" fmla="*/ 141 h 727"/>
              <a:gd name="T12" fmla="*/ 0 w 1613"/>
              <a:gd name="T13" fmla="*/ 302 h 727"/>
              <a:gd name="T14" fmla="*/ 482 w 1613"/>
              <a:gd name="T15" fmla="*/ 529 h 727"/>
              <a:gd name="T16" fmla="*/ 858 w 1613"/>
              <a:gd name="T17" fmla="*/ 141 h 727"/>
              <a:gd name="T18" fmla="*/ 1613 w 1613"/>
              <a:gd name="T19" fmla="*/ 0 h 727"/>
              <a:gd name="T20" fmla="*/ 1613 w 1613"/>
              <a:gd name="T21" fmla="*/ 0 h 727"/>
              <a:gd name="T22" fmla="*/ 1613 w 1613"/>
              <a:gd name="T23" fmla="*/ 0 h 727"/>
              <a:gd name="T24" fmla="*/ 1613 w 1613"/>
              <a:gd name="T25" fmla="*/ 0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3" h="727">
                <a:moveTo>
                  <a:pt x="1200" y="727"/>
                </a:moveTo>
                <a:lnTo>
                  <a:pt x="899" y="727"/>
                </a:lnTo>
                <a:lnTo>
                  <a:pt x="899" y="727"/>
                </a:lnTo>
                <a:lnTo>
                  <a:pt x="1200" y="727"/>
                </a:lnTo>
                <a:lnTo>
                  <a:pt x="1200" y="727"/>
                </a:lnTo>
                <a:close/>
                <a:moveTo>
                  <a:pt x="858" y="141"/>
                </a:moveTo>
                <a:lnTo>
                  <a:pt x="0" y="302"/>
                </a:lnTo>
                <a:lnTo>
                  <a:pt x="482" y="529"/>
                </a:lnTo>
                <a:lnTo>
                  <a:pt x="858" y="141"/>
                </a:lnTo>
                <a:close/>
                <a:moveTo>
                  <a:pt x="1613" y="0"/>
                </a:moveTo>
                <a:lnTo>
                  <a:pt x="1613" y="0"/>
                </a:lnTo>
                <a:lnTo>
                  <a:pt x="1613" y="0"/>
                </a:lnTo>
                <a:lnTo>
                  <a:pt x="1613" y="0"/>
                </a:lnTo>
                <a:close/>
              </a:path>
            </a:pathLst>
          </a:custGeom>
          <a:solidFill>
            <a:srgbClr val="6888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87"/>
          <p:cNvSpPr>
            <a:spLocks/>
          </p:cNvSpPr>
          <p:nvPr/>
        </p:nvSpPr>
        <p:spPr bwMode="auto">
          <a:xfrm>
            <a:off x="9207500" y="5511800"/>
            <a:ext cx="792163" cy="301625"/>
          </a:xfrm>
          <a:custGeom>
            <a:avLst/>
            <a:gdLst>
              <a:gd name="T0" fmla="*/ 0 w 499"/>
              <a:gd name="T1" fmla="*/ 0 h 190"/>
              <a:gd name="T2" fmla="*/ 0 w 499"/>
              <a:gd name="T3" fmla="*/ 0 h 190"/>
              <a:gd name="T4" fmla="*/ 125 w 499"/>
              <a:gd name="T5" fmla="*/ 190 h 190"/>
              <a:gd name="T6" fmla="*/ 497 w 499"/>
              <a:gd name="T7" fmla="*/ 119 h 190"/>
              <a:gd name="T8" fmla="*/ 499 w 499"/>
              <a:gd name="T9" fmla="*/ 119 h 190"/>
              <a:gd name="T10" fmla="*/ 0 w 499"/>
              <a:gd name="T11" fmla="*/ 0 h 190"/>
            </a:gdLst>
            <a:ahLst/>
            <a:cxnLst>
              <a:cxn ang="0">
                <a:pos x="T0" y="T1"/>
              </a:cxn>
              <a:cxn ang="0">
                <a:pos x="T2" y="T3"/>
              </a:cxn>
              <a:cxn ang="0">
                <a:pos x="T4" y="T5"/>
              </a:cxn>
              <a:cxn ang="0">
                <a:pos x="T6" y="T7"/>
              </a:cxn>
              <a:cxn ang="0">
                <a:pos x="T8" y="T9"/>
              </a:cxn>
              <a:cxn ang="0">
                <a:pos x="T10" y="T11"/>
              </a:cxn>
            </a:cxnLst>
            <a:rect l="0" t="0" r="r" b="b"/>
            <a:pathLst>
              <a:path w="499" h="190">
                <a:moveTo>
                  <a:pt x="0" y="0"/>
                </a:moveTo>
                <a:lnTo>
                  <a:pt x="0" y="0"/>
                </a:lnTo>
                <a:lnTo>
                  <a:pt x="125" y="190"/>
                </a:lnTo>
                <a:lnTo>
                  <a:pt x="497" y="119"/>
                </a:lnTo>
                <a:lnTo>
                  <a:pt x="499" y="119"/>
                </a:lnTo>
                <a:lnTo>
                  <a:pt x="0" y="0"/>
                </a:lnTo>
                <a:close/>
              </a:path>
            </a:pathLst>
          </a:custGeom>
          <a:solidFill>
            <a:srgbClr val="5372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91"/>
          <p:cNvSpPr>
            <a:spLocks/>
          </p:cNvSpPr>
          <p:nvPr/>
        </p:nvSpPr>
        <p:spPr bwMode="auto">
          <a:xfrm>
            <a:off x="8804275" y="5511800"/>
            <a:ext cx="601663" cy="412750"/>
          </a:xfrm>
          <a:custGeom>
            <a:avLst/>
            <a:gdLst>
              <a:gd name="T0" fmla="*/ 254 w 379"/>
              <a:gd name="T1" fmla="*/ 0 h 260"/>
              <a:gd name="T2" fmla="*/ 254 w 379"/>
              <a:gd name="T3" fmla="*/ 0 h 260"/>
              <a:gd name="T4" fmla="*/ 0 w 379"/>
              <a:gd name="T5" fmla="*/ 260 h 260"/>
              <a:gd name="T6" fmla="*/ 379 w 379"/>
              <a:gd name="T7" fmla="*/ 190 h 260"/>
              <a:gd name="T8" fmla="*/ 254 w 379"/>
              <a:gd name="T9" fmla="*/ 0 h 260"/>
            </a:gdLst>
            <a:ahLst/>
            <a:cxnLst>
              <a:cxn ang="0">
                <a:pos x="T0" y="T1"/>
              </a:cxn>
              <a:cxn ang="0">
                <a:pos x="T2" y="T3"/>
              </a:cxn>
              <a:cxn ang="0">
                <a:pos x="T4" y="T5"/>
              </a:cxn>
              <a:cxn ang="0">
                <a:pos x="T6" y="T7"/>
              </a:cxn>
              <a:cxn ang="0">
                <a:pos x="T8" y="T9"/>
              </a:cxn>
            </a:cxnLst>
            <a:rect l="0" t="0" r="r" b="b"/>
            <a:pathLst>
              <a:path w="379" h="260">
                <a:moveTo>
                  <a:pt x="254" y="0"/>
                </a:moveTo>
                <a:lnTo>
                  <a:pt x="254" y="0"/>
                </a:lnTo>
                <a:lnTo>
                  <a:pt x="0" y="260"/>
                </a:lnTo>
                <a:lnTo>
                  <a:pt x="379" y="190"/>
                </a:lnTo>
                <a:lnTo>
                  <a:pt x="254" y="0"/>
                </a:lnTo>
                <a:close/>
              </a:path>
            </a:pathLst>
          </a:custGeom>
          <a:solidFill>
            <a:srgbClr val="627C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93"/>
          <p:cNvSpPr>
            <a:spLocks/>
          </p:cNvSpPr>
          <p:nvPr/>
        </p:nvSpPr>
        <p:spPr bwMode="auto">
          <a:xfrm>
            <a:off x="9693275" y="6076950"/>
            <a:ext cx="487363" cy="531812"/>
          </a:xfrm>
          <a:custGeom>
            <a:avLst/>
            <a:gdLst>
              <a:gd name="T0" fmla="*/ 60 w 307"/>
              <a:gd name="T1" fmla="*/ 0 h 335"/>
              <a:gd name="T2" fmla="*/ 0 w 307"/>
              <a:gd name="T3" fmla="*/ 108 h 335"/>
              <a:gd name="T4" fmla="*/ 150 w 307"/>
              <a:gd name="T5" fmla="*/ 335 h 335"/>
              <a:gd name="T6" fmla="*/ 307 w 307"/>
              <a:gd name="T7" fmla="*/ 149 h 335"/>
              <a:gd name="T8" fmla="*/ 60 w 307"/>
              <a:gd name="T9" fmla="*/ 0 h 335"/>
            </a:gdLst>
            <a:ahLst/>
            <a:cxnLst>
              <a:cxn ang="0">
                <a:pos x="T0" y="T1"/>
              </a:cxn>
              <a:cxn ang="0">
                <a:pos x="T2" y="T3"/>
              </a:cxn>
              <a:cxn ang="0">
                <a:pos x="T4" y="T5"/>
              </a:cxn>
              <a:cxn ang="0">
                <a:pos x="T6" y="T7"/>
              </a:cxn>
              <a:cxn ang="0">
                <a:pos x="T8" y="T9"/>
              </a:cxn>
            </a:cxnLst>
            <a:rect l="0" t="0" r="r" b="b"/>
            <a:pathLst>
              <a:path w="307" h="335">
                <a:moveTo>
                  <a:pt x="60" y="0"/>
                </a:moveTo>
                <a:lnTo>
                  <a:pt x="0" y="108"/>
                </a:lnTo>
                <a:lnTo>
                  <a:pt x="150" y="335"/>
                </a:lnTo>
                <a:lnTo>
                  <a:pt x="307" y="149"/>
                </a:lnTo>
                <a:lnTo>
                  <a:pt x="60" y="0"/>
                </a:lnTo>
                <a:close/>
              </a:path>
            </a:pathLst>
          </a:custGeom>
          <a:solidFill>
            <a:srgbClr val="5372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95"/>
          <p:cNvSpPr>
            <a:spLocks/>
          </p:cNvSpPr>
          <p:nvPr/>
        </p:nvSpPr>
        <p:spPr bwMode="auto">
          <a:xfrm>
            <a:off x="9788525" y="5700713"/>
            <a:ext cx="784225" cy="612775"/>
          </a:xfrm>
          <a:custGeom>
            <a:avLst/>
            <a:gdLst>
              <a:gd name="T0" fmla="*/ 135 w 494"/>
              <a:gd name="T1" fmla="*/ 0 h 386"/>
              <a:gd name="T2" fmla="*/ 0 w 494"/>
              <a:gd name="T3" fmla="*/ 237 h 386"/>
              <a:gd name="T4" fmla="*/ 247 w 494"/>
              <a:gd name="T5" fmla="*/ 386 h 386"/>
              <a:gd name="T6" fmla="*/ 494 w 494"/>
              <a:gd name="T7" fmla="*/ 88 h 386"/>
              <a:gd name="T8" fmla="*/ 494 w 494"/>
              <a:gd name="T9" fmla="*/ 86 h 386"/>
              <a:gd name="T10" fmla="*/ 135 w 494"/>
              <a:gd name="T11" fmla="*/ 0 h 386"/>
            </a:gdLst>
            <a:ahLst/>
            <a:cxnLst>
              <a:cxn ang="0">
                <a:pos x="T0" y="T1"/>
              </a:cxn>
              <a:cxn ang="0">
                <a:pos x="T2" y="T3"/>
              </a:cxn>
              <a:cxn ang="0">
                <a:pos x="T4" y="T5"/>
              </a:cxn>
              <a:cxn ang="0">
                <a:pos x="T6" y="T7"/>
              </a:cxn>
              <a:cxn ang="0">
                <a:pos x="T8" y="T9"/>
              </a:cxn>
              <a:cxn ang="0">
                <a:pos x="T10" y="T11"/>
              </a:cxn>
            </a:cxnLst>
            <a:rect l="0" t="0" r="r" b="b"/>
            <a:pathLst>
              <a:path w="494" h="386">
                <a:moveTo>
                  <a:pt x="135" y="0"/>
                </a:moveTo>
                <a:lnTo>
                  <a:pt x="0" y="237"/>
                </a:lnTo>
                <a:lnTo>
                  <a:pt x="247" y="386"/>
                </a:lnTo>
                <a:lnTo>
                  <a:pt x="494" y="88"/>
                </a:lnTo>
                <a:lnTo>
                  <a:pt x="494" y="86"/>
                </a:lnTo>
                <a:lnTo>
                  <a:pt x="135" y="0"/>
                </a:lnTo>
                <a:close/>
              </a:path>
            </a:pathLst>
          </a:custGeom>
          <a:solidFill>
            <a:srgbClr val="638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97"/>
          <p:cNvSpPr>
            <a:spLocks noEditPoints="1"/>
          </p:cNvSpPr>
          <p:nvPr/>
        </p:nvSpPr>
        <p:spPr bwMode="auto">
          <a:xfrm>
            <a:off x="7905750" y="6248400"/>
            <a:ext cx="2025650" cy="606425"/>
          </a:xfrm>
          <a:custGeom>
            <a:avLst/>
            <a:gdLst>
              <a:gd name="T0" fmla="*/ 190 w 1276"/>
              <a:gd name="T1" fmla="*/ 184 h 382"/>
              <a:gd name="T2" fmla="*/ 0 w 1276"/>
              <a:gd name="T3" fmla="*/ 382 h 382"/>
              <a:gd name="T4" fmla="*/ 607 w 1276"/>
              <a:gd name="T5" fmla="*/ 382 h 382"/>
              <a:gd name="T6" fmla="*/ 190 w 1276"/>
              <a:gd name="T7" fmla="*/ 184 h 382"/>
              <a:gd name="T8" fmla="*/ 1126 w 1276"/>
              <a:gd name="T9" fmla="*/ 0 h 382"/>
              <a:gd name="T10" fmla="*/ 908 w 1276"/>
              <a:gd name="T11" fmla="*/ 382 h 382"/>
              <a:gd name="T12" fmla="*/ 1149 w 1276"/>
              <a:gd name="T13" fmla="*/ 382 h 382"/>
              <a:gd name="T14" fmla="*/ 1276 w 1276"/>
              <a:gd name="T15" fmla="*/ 227 h 382"/>
              <a:gd name="T16" fmla="*/ 1126 w 1276"/>
              <a:gd name="T17"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6" h="382">
                <a:moveTo>
                  <a:pt x="190" y="184"/>
                </a:moveTo>
                <a:lnTo>
                  <a:pt x="0" y="382"/>
                </a:lnTo>
                <a:lnTo>
                  <a:pt x="607" y="382"/>
                </a:lnTo>
                <a:lnTo>
                  <a:pt x="190" y="184"/>
                </a:lnTo>
                <a:close/>
                <a:moveTo>
                  <a:pt x="1126" y="0"/>
                </a:moveTo>
                <a:lnTo>
                  <a:pt x="908" y="382"/>
                </a:lnTo>
                <a:lnTo>
                  <a:pt x="1149" y="382"/>
                </a:lnTo>
                <a:lnTo>
                  <a:pt x="1276" y="227"/>
                </a:lnTo>
                <a:lnTo>
                  <a:pt x="1126" y="0"/>
                </a:lnTo>
                <a:close/>
              </a:path>
            </a:pathLst>
          </a:custGeom>
          <a:solidFill>
            <a:srgbClr val="627C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99"/>
          <p:cNvSpPr>
            <a:spLocks/>
          </p:cNvSpPr>
          <p:nvPr/>
        </p:nvSpPr>
        <p:spPr bwMode="auto">
          <a:xfrm>
            <a:off x="8207375" y="5700713"/>
            <a:ext cx="1795463" cy="1154112"/>
          </a:xfrm>
          <a:custGeom>
            <a:avLst/>
            <a:gdLst>
              <a:gd name="T0" fmla="*/ 1131 w 1131"/>
              <a:gd name="T1" fmla="*/ 0 h 727"/>
              <a:gd name="T2" fmla="*/ 1127 w 1131"/>
              <a:gd name="T3" fmla="*/ 0 h 727"/>
              <a:gd name="T4" fmla="*/ 755 w 1131"/>
              <a:gd name="T5" fmla="*/ 71 h 727"/>
              <a:gd name="T6" fmla="*/ 376 w 1131"/>
              <a:gd name="T7" fmla="*/ 141 h 727"/>
              <a:gd name="T8" fmla="*/ 0 w 1131"/>
              <a:gd name="T9" fmla="*/ 529 h 727"/>
              <a:gd name="T10" fmla="*/ 417 w 1131"/>
              <a:gd name="T11" fmla="*/ 727 h 727"/>
              <a:gd name="T12" fmla="*/ 718 w 1131"/>
              <a:gd name="T13" fmla="*/ 727 h 727"/>
              <a:gd name="T14" fmla="*/ 936 w 1131"/>
              <a:gd name="T15" fmla="*/ 345 h 727"/>
              <a:gd name="T16" fmla="*/ 996 w 1131"/>
              <a:gd name="T17" fmla="*/ 237 h 727"/>
              <a:gd name="T18" fmla="*/ 1131 w 1131"/>
              <a:gd name="T19" fmla="*/ 0 h 727"/>
              <a:gd name="T20" fmla="*/ 1131 w 1131"/>
              <a:gd name="T21" fmla="*/ 0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1" h="727">
                <a:moveTo>
                  <a:pt x="1131" y="0"/>
                </a:moveTo>
                <a:lnTo>
                  <a:pt x="1127" y="0"/>
                </a:lnTo>
                <a:lnTo>
                  <a:pt x="755" y="71"/>
                </a:lnTo>
                <a:lnTo>
                  <a:pt x="376" y="141"/>
                </a:lnTo>
                <a:lnTo>
                  <a:pt x="0" y="529"/>
                </a:lnTo>
                <a:lnTo>
                  <a:pt x="417" y="727"/>
                </a:lnTo>
                <a:lnTo>
                  <a:pt x="718" y="727"/>
                </a:lnTo>
                <a:lnTo>
                  <a:pt x="936" y="345"/>
                </a:lnTo>
                <a:lnTo>
                  <a:pt x="996" y="237"/>
                </a:lnTo>
                <a:lnTo>
                  <a:pt x="1131" y="0"/>
                </a:lnTo>
                <a:lnTo>
                  <a:pt x="1131" y="0"/>
                </a:lnTo>
                <a:close/>
              </a:path>
            </a:pathLst>
          </a:custGeom>
          <a:solidFill>
            <a:srgbClr val="6888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03"/>
          <p:cNvSpPr>
            <a:spLocks/>
          </p:cNvSpPr>
          <p:nvPr/>
        </p:nvSpPr>
        <p:spPr bwMode="auto">
          <a:xfrm>
            <a:off x="10572750" y="5446713"/>
            <a:ext cx="1616075" cy="1404937"/>
          </a:xfrm>
          <a:custGeom>
            <a:avLst/>
            <a:gdLst>
              <a:gd name="T0" fmla="*/ 207 w 1018"/>
              <a:gd name="T1" fmla="*/ 0 h 885"/>
              <a:gd name="T2" fmla="*/ 0 w 1018"/>
              <a:gd name="T3" fmla="*/ 248 h 885"/>
              <a:gd name="T4" fmla="*/ 321 w 1018"/>
              <a:gd name="T5" fmla="*/ 885 h 885"/>
              <a:gd name="T6" fmla="*/ 1018 w 1018"/>
              <a:gd name="T7" fmla="*/ 885 h 885"/>
              <a:gd name="T8" fmla="*/ 583 w 1018"/>
              <a:gd name="T9" fmla="*/ 288 h 885"/>
              <a:gd name="T10" fmla="*/ 207 w 1018"/>
              <a:gd name="T11" fmla="*/ 0 h 885"/>
            </a:gdLst>
            <a:ahLst/>
            <a:cxnLst>
              <a:cxn ang="0">
                <a:pos x="T0" y="T1"/>
              </a:cxn>
              <a:cxn ang="0">
                <a:pos x="T2" y="T3"/>
              </a:cxn>
              <a:cxn ang="0">
                <a:pos x="T4" y="T5"/>
              </a:cxn>
              <a:cxn ang="0">
                <a:pos x="T6" y="T7"/>
              </a:cxn>
              <a:cxn ang="0">
                <a:pos x="T8" y="T9"/>
              </a:cxn>
              <a:cxn ang="0">
                <a:pos x="T10" y="T11"/>
              </a:cxn>
            </a:cxnLst>
            <a:rect l="0" t="0" r="r" b="b"/>
            <a:pathLst>
              <a:path w="1018" h="885">
                <a:moveTo>
                  <a:pt x="207" y="0"/>
                </a:moveTo>
                <a:lnTo>
                  <a:pt x="0" y="248"/>
                </a:lnTo>
                <a:lnTo>
                  <a:pt x="321" y="885"/>
                </a:lnTo>
                <a:lnTo>
                  <a:pt x="1018" y="885"/>
                </a:lnTo>
                <a:lnTo>
                  <a:pt x="583" y="288"/>
                </a:lnTo>
                <a:lnTo>
                  <a:pt x="207" y="0"/>
                </a:lnTo>
                <a:close/>
              </a:path>
            </a:pathLst>
          </a:custGeom>
          <a:solidFill>
            <a:srgbClr val="5B8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107"/>
          <p:cNvSpPr>
            <a:spLocks/>
          </p:cNvSpPr>
          <p:nvPr/>
        </p:nvSpPr>
        <p:spPr bwMode="auto">
          <a:xfrm>
            <a:off x="9931400" y="6313488"/>
            <a:ext cx="1150938" cy="538162"/>
          </a:xfrm>
          <a:custGeom>
            <a:avLst/>
            <a:gdLst>
              <a:gd name="T0" fmla="*/ 157 w 725"/>
              <a:gd name="T1" fmla="*/ 0 h 339"/>
              <a:gd name="T2" fmla="*/ 0 w 725"/>
              <a:gd name="T3" fmla="*/ 186 h 339"/>
              <a:gd name="T4" fmla="*/ 100 w 725"/>
              <a:gd name="T5" fmla="*/ 339 h 339"/>
              <a:gd name="T6" fmla="*/ 725 w 725"/>
              <a:gd name="T7" fmla="*/ 339 h 339"/>
              <a:gd name="T8" fmla="*/ 157 w 725"/>
              <a:gd name="T9" fmla="*/ 0 h 339"/>
            </a:gdLst>
            <a:ahLst/>
            <a:cxnLst>
              <a:cxn ang="0">
                <a:pos x="T0" y="T1"/>
              </a:cxn>
              <a:cxn ang="0">
                <a:pos x="T2" y="T3"/>
              </a:cxn>
              <a:cxn ang="0">
                <a:pos x="T4" y="T5"/>
              </a:cxn>
              <a:cxn ang="0">
                <a:pos x="T6" y="T7"/>
              </a:cxn>
              <a:cxn ang="0">
                <a:pos x="T8" y="T9"/>
              </a:cxn>
            </a:cxnLst>
            <a:rect l="0" t="0" r="r" b="b"/>
            <a:pathLst>
              <a:path w="725" h="339">
                <a:moveTo>
                  <a:pt x="157" y="0"/>
                </a:moveTo>
                <a:lnTo>
                  <a:pt x="0" y="186"/>
                </a:lnTo>
                <a:lnTo>
                  <a:pt x="100" y="339"/>
                </a:lnTo>
                <a:lnTo>
                  <a:pt x="725" y="339"/>
                </a:lnTo>
                <a:lnTo>
                  <a:pt x="157" y="0"/>
                </a:lnTo>
                <a:close/>
              </a:path>
            </a:pathLst>
          </a:custGeom>
          <a:solidFill>
            <a:srgbClr val="5A7F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109"/>
          <p:cNvSpPr>
            <a:spLocks/>
          </p:cNvSpPr>
          <p:nvPr/>
        </p:nvSpPr>
        <p:spPr bwMode="auto">
          <a:xfrm>
            <a:off x="10180638" y="5840413"/>
            <a:ext cx="901700" cy="1011237"/>
          </a:xfrm>
          <a:custGeom>
            <a:avLst/>
            <a:gdLst>
              <a:gd name="T0" fmla="*/ 247 w 568"/>
              <a:gd name="T1" fmla="*/ 0 h 637"/>
              <a:gd name="T2" fmla="*/ 0 w 568"/>
              <a:gd name="T3" fmla="*/ 298 h 637"/>
              <a:gd name="T4" fmla="*/ 568 w 568"/>
              <a:gd name="T5" fmla="*/ 637 h 637"/>
              <a:gd name="T6" fmla="*/ 247 w 568"/>
              <a:gd name="T7" fmla="*/ 0 h 637"/>
            </a:gdLst>
            <a:ahLst/>
            <a:cxnLst>
              <a:cxn ang="0">
                <a:pos x="T0" y="T1"/>
              </a:cxn>
              <a:cxn ang="0">
                <a:pos x="T2" y="T3"/>
              </a:cxn>
              <a:cxn ang="0">
                <a:pos x="T4" y="T5"/>
              </a:cxn>
              <a:cxn ang="0">
                <a:pos x="T6" y="T7"/>
              </a:cxn>
            </a:cxnLst>
            <a:rect l="0" t="0" r="r" b="b"/>
            <a:pathLst>
              <a:path w="568" h="637">
                <a:moveTo>
                  <a:pt x="247" y="0"/>
                </a:moveTo>
                <a:lnTo>
                  <a:pt x="0" y="298"/>
                </a:lnTo>
                <a:lnTo>
                  <a:pt x="568" y="637"/>
                </a:lnTo>
                <a:lnTo>
                  <a:pt x="247" y="0"/>
                </a:lnTo>
                <a:close/>
              </a:path>
            </a:pathLst>
          </a:custGeom>
          <a:solidFill>
            <a:srgbClr val="5E83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111"/>
          <p:cNvSpPr>
            <a:spLocks/>
          </p:cNvSpPr>
          <p:nvPr/>
        </p:nvSpPr>
        <p:spPr bwMode="auto">
          <a:xfrm>
            <a:off x="9729788" y="6608763"/>
            <a:ext cx="360363" cy="246062"/>
          </a:xfrm>
          <a:custGeom>
            <a:avLst/>
            <a:gdLst>
              <a:gd name="T0" fmla="*/ 127 w 227"/>
              <a:gd name="T1" fmla="*/ 0 h 155"/>
              <a:gd name="T2" fmla="*/ 0 w 227"/>
              <a:gd name="T3" fmla="*/ 155 h 155"/>
              <a:gd name="T4" fmla="*/ 227 w 227"/>
              <a:gd name="T5" fmla="*/ 153 h 155"/>
              <a:gd name="T6" fmla="*/ 127 w 227"/>
              <a:gd name="T7" fmla="*/ 0 h 155"/>
            </a:gdLst>
            <a:ahLst/>
            <a:cxnLst>
              <a:cxn ang="0">
                <a:pos x="T0" y="T1"/>
              </a:cxn>
              <a:cxn ang="0">
                <a:pos x="T2" y="T3"/>
              </a:cxn>
              <a:cxn ang="0">
                <a:pos x="T4" y="T5"/>
              </a:cxn>
              <a:cxn ang="0">
                <a:pos x="T6" y="T7"/>
              </a:cxn>
            </a:cxnLst>
            <a:rect l="0" t="0" r="r" b="b"/>
            <a:pathLst>
              <a:path w="227" h="155">
                <a:moveTo>
                  <a:pt x="127" y="0"/>
                </a:moveTo>
                <a:lnTo>
                  <a:pt x="0" y="155"/>
                </a:lnTo>
                <a:lnTo>
                  <a:pt x="227" y="153"/>
                </a:lnTo>
                <a:lnTo>
                  <a:pt x="127" y="0"/>
                </a:lnTo>
                <a:close/>
              </a:path>
            </a:pathLst>
          </a:custGeom>
          <a:solidFill>
            <a:srgbClr val="5D82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113"/>
          <p:cNvSpPr>
            <a:spLocks/>
          </p:cNvSpPr>
          <p:nvPr/>
        </p:nvSpPr>
        <p:spPr bwMode="auto">
          <a:xfrm>
            <a:off x="5548313" y="6043613"/>
            <a:ext cx="1465263" cy="811212"/>
          </a:xfrm>
          <a:custGeom>
            <a:avLst/>
            <a:gdLst>
              <a:gd name="T0" fmla="*/ 923 w 923"/>
              <a:gd name="T1" fmla="*/ 0 h 511"/>
              <a:gd name="T2" fmla="*/ 0 w 923"/>
              <a:gd name="T3" fmla="*/ 15 h 511"/>
              <a:gd name="T4" fmla="*/ 198 w 923"/>
              <a:gd name="T5" fmla="*/ 223 h 511"/>
              <a:gd name="T6" fmla="*/ 619 w 923"/>
              <a:gd name="T7" fmla="*/ 345 h 511"/>
              <a:gd name="T8" fmla="*/ 697 w 923"/>
              <a:gd name="T9" fmla="*/ 511 h 511"/>
              <a:gd name="T10" fmla="*/ 697 w 923"/>
              <a:gd name="T11" fmla="*/ 511 h 511"/>
              <a:gd name="T12" fmla="*/ 923 w 923"/>
              <a:gd name="T13" fmla="*/ 0 h 511"/>
            </a:gdLst>
            <a:ahLst/>
            <a:cxnLst>
              <a:cxn ang="0">
                <a:pos x="T0" y="T1"/>
              </a:cxn>
              <a:cxn ang="0">
                <a:pos x="T2" y="T3"/>
              </a:cxn>
              <a:cxn ang="0">
                <a:pos x="T4" y="T5"/>
              </a:cxn>
              <a:cxn ang="0">
                <a:pos x="T6" y="T7"/>
              </a:cxn>
              <a:cxn ang="0">
                <a:pos x="T8" y="T9"/>
              </a:cxn>
              <a:cxn ang="0">
                <a:pos x="T10" y="T11"/>
              </a:cxn>
              <a:cxn ang="0">
                <a:pos x="T12" y="T13"/>
              </a:cxn>
            </a:cxnLst>
            <a:rect l="0" t="0" r="r" b="b"/>
            <a:pathLst>
              <a:path w="923" h="511">
                <a:moveTo>
                  <a:pt x="923" y="0"/>
                </a:moveTo>
                <a:lnTo>
                  <a:pt x="0" y="15"/>
                </a:lnTo>
                <a:lnTo>
                  <a:pt x="198" y="223"/>
                </a:lnTo>
                <a:lnTo>
                  <a:pt x="619" y="345"/>
                </a:lnTo>
                <a:lnTo>
                  <a:pt x="697" y="511"/>
                </a:lnTo>
                <a:lnTo>
                  <a:pt x="697" y="511"/>
                </a:lnTo>
                <a:lnTo>
                  <a:pt x="923" y="0"/>
                </a:lnTo>
                <a:close/>
              </a:path>
            </a:pathLst>
          </a:custGeom>
          <a:solidFill>
            <a:srgbClr val="525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115"/>
          <p:cNvSpPr>
            <a:spLocks/>
          </p:cNvSpPr>
          <p:nvPr/>
        </p:nvSpPr>
        <p:spPr bwMode="auto">
          <a:xfrm>
            <a:off x="5862638" y="6397625"/>
            <a:ext cx="792163" cy="457200"/>
          </a:xfrm>
          <a:custGeom>
            <a:avLst/>
            <a:gdLst>
              <a:gd name="T0" fmla="*/ 0 w 499"/>
              <a:gd name="T1" fmla="*/ 0 h 288"/>
              <a:gd name="T2" fmla="*/ 69 w 499"/>
              <a:gd name="T3" fmla="*/ 73 h 288"/>
              <a:gd name="T4" fmla="*/ 499 w 499"/>
              <a:gd name="T5" fmla="*/ 288 h 288"/>
              <a:gd name="T6" fmla="*/ 421 w 499"/>
              <a:gd name="T7" fmla="*/ 122 h 288"/>
              <a:gd name="T8" fmla="*/ 0 w 499"/>
              <a:gd name="T9" fmla="*/ 0 h 288"/>
            </a:gdLst>
            <a:ahLst/>
            <a:cxnLst>
              <a:cxn ang="0">
                <a:pos x="T0" y="T1"/>
              </a:cxn>
              <a:cxn ang="0">
                <a:pos x="T2" y="T3"/>
              </a:cxn>
              <a:cxn ang="0">
                <a:pos x="T4" y="T5"/>
              </a:cxn>
              <a:cxn ang="0">
                <a:pos x="T6" y="T7"/>
              </a:cxn>
              <a:cxn ang="0">
                <a:pos x="T8" y="T9"/>
              </a:cxn>
            </a:cxnLst>
            <a:rect l="0" t="0" r="r" b="b"/>
            <a:pathLst>
              <a:path w="499" h="288">
                <a:moveTo>
                  <a:pt x="0" y="0"/>
                </a:moveTo>
                <a:lnTo>
                  <a:pt x="69" y="73"/>
                </a:lnTo>
                <a:lnTo>
                  <a:pt x="499" y="288"/>
                </a:lnTo>
                <a:lnTo>
                  <a:pt x="421" y="122"/>
                </a:lnTo>
                <a:lnTo>
                  <a:pt x="0" y="0"/>
                </a:lnTo>
                <a:close/>
              </a:path>
            </a:pathLst>
          </a:custGeom>
          <a:solidFill>
            <a:srgbClr val="987D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117"/>
          <p:cNvSpPr>
            <a:spLocks/>
          </p:cNvSpPr>
          <p:nvPr/>
        </p:nvSpPr>
        <p:spPr bwMode="auto">
          <a:xfrm>
            <a:off x="6654800" y="6034088"/>
            <a:ext cx="949325" cy="820737"/>
          </a:xfrm>
          <a:custGeom>
            <a:avLst/>
            <a:gdLst>
              <a:gd name="T0" fmla="*/ 598 w 598"/>
              <a:gd name="T1" fmla="*/ 0 h 517"/>
              <a:gd name="T2" fmla="*/ 226 w 598"/>
              <a:gd name="T3" fmla="*/ 6 h 517"/>
              <a:gd name="T4" fmla="*/ 0 w 598"/>
              <a:gd name="T5" fmla="*/ 517 h 517"/>
              <a:gd name="T6" fmla="*/ 598 w 598"/>
              <a:gd name="T7" fmla="*/ 0 h 517"/>
            </a:gdLst>
            <a:ahLst/>
            <a:cxnLst>
              <a:cxn ang="0">
                <a:pos x="T0" y="T1"/>
              </a:cxn>
              <a:cxn ang="0">
                <a:pos x="T2" y="T3"/>
              </a:cxn>
              <a:cxn ang="0">
                <a:pos x="T4" y="T5"/>
              </a:cxn>
              <a:cxn ang="0">
                <a:pos x="T6" y="T7"/>
              </a:cxn>
            </a:cxnLst>
            <a:rect l="0" t="0" r="r" b="b"/>
            <a:pathLst>
              <a:path w="598" h="517">
                <a:moveTo>
                  <a:pt x="598" y="0"/>
                </a:moveTo>
                <a:lnTo>
                  <a:pt x="226" y="6"/>
                </a:lnTo>
                <a:lnTo>
                  <a:pt x="0" y="517"/>
                </a:lnTo>
                <a:lnTo>
                  <a:pt x="598" y="0"/>
                </a:lnTo>
                <a:close/>
              </a:path>
            </a:pathLst>
          </a:custGeom>
          <a:solidFill>
            <a:srgbClr val="6B68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Прямоугольник 63"/>
          <p:cNvSpPr/>
          <p:nvPr/>
        </p:nvSpPr>
        <p:spPr>
          <a:xfrm>
            <a:off x="592183" y="2677904"/>
            <a:ext cx="10929257" cy="1200329"/>
          </a:xfrm>
          <a:prstGeom prst="rect">
            <a:avLst/>
          </a:prstGeom>
        </p:spPr>
        <p:txBody>
          <a:bodyPr wrap="square">
            <a:spAutoFit/>
          </a:bodyPr>
          <a:lstStyle/>
          <a:p>
            <a:pPr lvl="0" algn="ctr">
              <a:defRPr/>
            </a:pPr>
            <a:r>
              <a:rPr lang="en-US" sz="3600" b="1" dirty="0">
                <a:solidFill>
                  <a:prstClr val="white"/>
                </a:solidFill>
                <a:latin typeface="Rodeo" pitchFamily="2" charset="0"/>
              </a:rPr>
              <a:t>We are sure that in cooperation we can make your and our business even </a:t>
            </a:r>
            <a:r>
              <a:rPr lang="en-US" sz="3600" b="1" dirty="0" smtClean="0">
                <a:solidFill>
                  <a:prstClr val="white"/>
                </a:solidFill>
                <a:latin typeface="Rodeo" pitchFamily="2" charset="0"/>
              </a:rPr>
              <a:t>more</a:t>
            </a:r>
            <a:r>
              <a:rPr lang="ru-RU" sz="3600" b="1" dirty="0" smtClean="0">
                <a:solidFill>
                  <a:prstClr val="white"/>
                </a:solidFill>
                <a:latin typeface="Rodeo" pitchFamily="2" charset="0"/>
              </a:rPr>
              <a:t> </a:t>
            </a:r>
            <a:r>
              <a:rPr lang="en-US" sz="3600" b="1" dirty="0" smtClean="0">
                <a:solidFill>
                  <a:prstClr val="white"/>
                </a:solidFill>
                <a:latin typeface="Rodeo" pitchFamily="2" charset="0"/>
              </a:rPr>
              <a:t>successful</a:t>
            </a:r>
            <a:r>
              <a:rPr lang="en-US" sz="3600" b="1" dirty="0">
                <a:solidFill>
                  <a:prstClr val="white"/>
                </a:solidFill>
                <a:latin typeface="Rodeo" pitchFamily="2" charset="0"/>
              </a:rPr>
              <a:t>!</a:t>
            </a:r>
            <a:endParaRPr kumimoji="0" lang="ru-RU" sz="2400" b="1" i="0" u="none" strike="noStrike" kern="1200" cap="none" spc="0" normalizeH="0" baseline="0" noProof="0" dirty="0">
              <a:ln>
                <a:noFill/>
              </a:ln>
              <a:solidFill>
                <a:prstClr val="white"/>
              </a:solidFill>
              <a:effectLst/>
              <a:uLnTx/>
              <a:uFillTx/>
              <a:latin typeface="Rodeo" pitchFamily="2" charset="0"/>
              <a:ea typeface="+mn-ea"/>
              <a:cs typeface="+mn-cs"/>
            </a:endParaRPr>
          </a:p>
        </p:txBody>
      </p:sp>
      <p:sp>
        <p:nvSpPr>
          <p:cNvPr id="65" name="Прямоугольник 64"/>
          <p:cNvSpPr/>
          <p:nvPr/>
        </p:nvSpPr>
        <p:spPr>
          <a:xfrm>
            <a:off x="908050" y="3859094"/>
            <a:ext cx="1037272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dirty="0" smtClean="0">
              <a:ln>
                <a:noFill/>
              </a:ln>
              <a:solidFill>
                <a:prstClr val="white"/>
              </a:solidFill>
              <a:effectLst/>
              <a:uLnTx/>
              <a:uFillTx/>
              <a:latin typeface="Avanti" panose="020B0500000000000000"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dirty="0" smtClean="0">
              <a:ln>
                <a:noFill/>
              </a:ln>
              <a:solidFill>
                <a:prstClr val="white"/>
              </a:solidFill>
              <a:effectLst/>
              <a:uLnTx/>
              <a:uFillTx/>
              <a:latin typeface="Avanti" panose="020B0500000000000000" pitchFamily="34" charset="0"/>
              <a:ea typeface="+mn-ea"/>
              <a:cs typeface="+mn-cs"/>
            </a:endParaRPr>
          </a:p>
        </p:txBody>
      </p:sp>
      <p:sp>
        <p:nvSpPr>
          <p:cNvPr id="54" name="Прямоугольник 53"/>
          <p:cNvSpPr/>
          <p:nvPr/>
        </p:nvSpPr>
        <p:spPr>
          <a:xfrm>
            <a:off x="908050" y="5239377"/>
            <a:ext cx="10372724"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Avanti" panose="020B0500000000000000" pitchFamily="34" charset="0"/>
                <a:ea typeface="+mn-ea"/>
                <a:cs typeface="+mn-cs"/>
              </a:rPr>
              <a:t>www.puls.ru</a:t>
            </a:r>
            <a:endParaRPr kumimoji="0" lang="ru-RU" sz="1400" b="1" i="0" u="none" strike="noStrike" kern="1200" cap="none" spc="0" normalizeH="0" baseline="0" noProof="0" dirty="0">
              <a:ln>
                <a:noFill/>
              </a:ln>
              <a:solidFill>
                <a:prstClr val="white"/>
              </a:solidFill>
              <a:effectLst/>
              <a:uLnTx/>
              <a:uFillTx/>
              <a:latin typeface="Avanti" panose="020B0500000000000000" pitchFamily="34" charset="0"/>
              <a:ea typeface="+mn-ea"/>
              <a:cs typeface="+mn-cs"/>
            </a:endParaRPr>
          </a:p>
        </p:txBody>
      </p:sp>
      <p:pic>
        <p:nvPicPr>
          <p:cNvPr id="56" name="Рисунок 55"/>
          <p:cNvPicPr>
            <a:picLocks noChangeAspect="1"/>
          </p:cNvPicPr>
          <p:nvPr/>
        </p:nvPicPr>
        <p:blipFill>
          <a:blip r:embed="rId2"/>
          <a:stretch>
            <a:fillRect/>
          </a:stretch>
        </p:blipFill>
        <p:spPr>
          <a:xfrm>
            <a:off x="4735802" y="684641"/>
            <a:ext cx="2319366" cy="529068"/>
          </a:xfrm>
          <a:prstGeom prst="rect">
            <a:avLst/>
          </a:prstGeom>
        </p:spPr>
      </p:pic>
    </p:spTree>
    <p:extLst>
      <p:ext uri="{BB962C8B-B14F-4D97-AF65-F5344CB8AC3E}">
        <p14:creationId xmlns:p14="http://schemas.microsoft.com/office/powerpoint/2010/main" val="1173689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 calcmode="lin" valueType="num">
                                      <p:cBhvr>
                                        <p:cTn id="9" dur="500" fill="hold"/>
                                        <p:tgtEl>
                                          <p:spTgt spid="51"/>
                                        </p:tgtEl>
                                        <p:attrNameLst>
                                          <p:attrName>style.rotation</p:attrName>
                                        </p:attrNameLst>
                                      </p:cBhvr>
                                      <p:tavLst>
                                        <p:tav tm="0">
                                          <p:val>
                                            <p:fltVal val="90"/>
                                          </p:val>
                                        </p:tav>
                                        <p:tav tm="100000">
                                          <p:val>
                                            <p:fltVal val="0"/>
                                          </p:val>
                                        </p:tav>
                                      </p:tavLst>
                                    </p:anim>
                                    <p:animEffect transition="in" filter="fade">
                                      <p:cBhvr>
                                        <p:cTn id="10" dur="500"/>
                                        <p:tgtEl>
                                          <p:spTgt spid="5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 calcmode="lin" valueType="num">
                                      <p:cBhvr>
                                        <p:cTn id="15" dur="500" fill="hold"/>
                                        <p:tgtEl>
                                          <p:spTgt spid="53"/>
                                        </p:tgtEl>
                                        <p:attrNameLst>
                                          <p:attrName>style.rotation</p:attrName>
                                        </p:attrNameLst>
                                      </p:cBhvr>
                                      <p:tavLst>
                                        <p:tav tm="0">
                                          <p:val>
                                            <p:fltVal val="90"/>
                                          </p:val>
                                        </p:tav>
                                        <p:tav tm="100000">
                                          <p:val>
                                            <p:fltVal val="0"/>
                                          </p:val>
                                        </p:tav>
                                      </p:tavLst>
                                    </p:anim>
                                    <p:animEffect transition="in" filter="fade">
                                      <p:cBhvr>
                                        <p:cTn id="16" dur="500"/>
                                        <p:tgtEl>
                                          <p:spTgt spid="5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500" fill="hold"/>
                                        <p:tgtEl>
                                          <p:spTgt spid="55"/>
                                        </p:tgtEl>
                                        <p:attrNameLst>
                                          <p:attrName>ppt_w</p:attrName>
                                        </p:attrNameLst>
                                      </p:cBhvr>
                                      <p:tavLst>
                                        <p:tav tm="0">
                                          <p:val>
                                            <p:fltVal val="0"/>
                                          </p:val>
                                        </p:tav>
                                        <p:tav tm="100000">
                                          <p:val>
                                            <p:strVal val="#ppt_w"/>
                                          </p:val>
                                        </p:tav>
                                      </p:tavLst>
                                    </p:anim>
                                    <p:anim calcmode="lin" valueType="num">
                                      <p:cBhvr>
                                        <p:cTn id="20" dur="500" fill="hold"/>
                                        <p:tgtEl>
                                          <p:spTgt spid="55"/>
                                        </p:tgtEl>
                                        <p:attrNameLst>
                                          <p:attrName>ppt_h</p:attrName>
                                        </p:attrNameLst>
                                      </p:cBhvr>
                                      <p:tavLst>
                                        <p:tav tm="0">
                                          <p:val>
                                            <p:fltVal val="0"/>
                                          </p:val>
                                        </p:tav>
                                        <p:tav tm="100000">
                                          <p:val>
                                            <p:strVal val="#ppt_h"/>
                                          </p:val>
                                        </p:tav>
                                      </p:tavLst>
                                    </p:anim>
                                    <p:anim calcmode="lin" valueType="num">
                                      <p:cBhvr>
                                        <p:cTn id="21" dur="500" fill="hold"/>
                                        <p:tgtEl>
                                          <p:spTgt spid="55"/>
                                        </p:tgtEl>
                                        <p:attrNameLst>
                                          <p:attrName>style.rotation</p:attrName>
                                        </p:attrNameLst>
                                      </p:cBhvr>
                                      <p:tavLst>
                                        <p:tav tm="0">
                                          <p:val>
                                            <p:fltVal val="90"/>
                                          </p:val>
                                        </p:tav>
                                        <p:tav tm="100000">
                                          <p:val>
                                            <p:fltVal val="0"/>
                                          </p:val>
                                        </p:tav>
                                      </p:tavLst>
                                    </p:anim>
                                    <p:animEffect transition="in" filter="fade">
                                      <p:cBhvr>
                                        <p:cTn id="22" dur="500"/>
                                        <p:tgtEl>
                                          <p:spTgt spid="5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p:cTn id="25" dur="500" fill="hold"/>
                                        <p:tgtEl>
                                          <p:spTgt spid="57"/>
                                        </p:tgtEl>
                                        <p:attrNameLst>
                                          <p:attrName>ppt_w</p:attrName>
                                        </p:attrNameLst>
                                      </p:cBhvr>
                                      <p:tavLst>
                                        <p:tav tm="0">
                                          <p:val>
                                            <p:fltVal val="0"/>
                                          </p:val>
                                        </p:tav>
                                        <p:tav tm="100000">
                                          <p:val>
                                            <p:strVal val="#ppt_w"/>
                                          </p:val>
                                        </p:tav>
                                      </p:tavLst>
                                    </p:anim>
                                    <p:anim calcmode="lin" valueType="num">
                                      <p:cBhvr>
                                        <p:cTn id="26" dur="500" fill="hold"/>
                                        <p:tgtEl>
                                          <p:spTgt spid="57"/>
                                        </p:tgtEl>
                                        <p:attrNameLst>
                                          <p:attrName>ppt_h</p:attrName>
                                        </p:attrNameLst>
                                      </p:cBhvr>
                                      <p:tavLst>
                                        <p:tav tm="0">
                                          <p:val>
                                            <p:fltVal val="0"/>
                                          </p:val>
                                        </p:tav>
                                        <p:tav tm="100000">
                                          <p:val>
                                            <p:strVal val="#ppt_h"/>
                                          </p:val>
                                        </p:tav>
                                      </p:tavLst>
                                    </p:anim>
                                    <p:anim calcmode="lin" valueType="num">
                                      <p:cBhvr>
                                        <p:cTn id="27" dur="500" fill="hold"/>
                                        <p:tgtEl>
                                          <p:spTgt spid="57"/>
                                        </p:tgtEl>
                                        <p:attrNameLst>
                                          <p:attrName>style.rotation</p:attrName>
                                        </p:attrNameLst>
                                      </p:cBhvr>
                                      <p:tavLst>
                                        <p:tav tm="0">
                                          <p:val>
                                            <p:fltVal val="90"/>
                                          </p:val>
                                        </p:tav>
                                        <p:tav tm="100000">
                                          <p:val>
                                            <p:fltVal val="0"/>
                                          </p:val>
                                        </p:tav>
                                      </p:tavLst>
                                    </p:anim>
                                    <p:animEffect transition="in" filter="fade">
                                      <p:cBhvr>
                                        <p:cTn id="28" dur="500"/>
                                        <p:tgtEl>
                                          <p:spTgt spid="5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p:cTn id="31" dur="500" fill="hold"/>
                                        <p:tgtEl>
                                          <p:spTgt spid="59"/>
                                        </p:tgtEl>
                                        <p:attrNameLst>
                                          <p:attrName>ppt_w</p:attrName>
                                        </p:attrNameLst>
                                      </p:cBhvr>
                                      <p:tavLst>
                                        <p:tav tm="0">
                                          <p:val>
                                            <p:fltVal val="0"/>
                                          </p:val>
                                        </p:tav>
                                        <p:tav tm="100000">
                                          <p:val>
                                            <p:strVal val="#ppt_w"/>
                                          </p:val>
                                        </p:tav>
                                      </p:tavLst>
                                    </p:anim>
                                    <p:anim calcmode="lin" valueType="num">
                                      <p:cBhvr>
                                        <p:cTn id="32" dur="500" fill="hold"/>
                                        <p:tgtEl>
                                          <p:spTgt spid="59"/>
                                        </p:tgtEl>
                                        <p:attrNameLst>
                                          <p:attrName>ppt_h</p:attrName>
                                        </p:attrNameLst>
                                      </p:cBhvr>
                                      <p:tavLst>
                                        <p:tav tm="0">
                                          <p:val>
                                            <p:fltVal val="0"/>
                                          </p:val>
                                        </p:tav>
                                        <p:tav tm="100000">
                                          <p:val>
                                            <p:strVal val="#ppt_h"/>
                                          </p:val>
                                        </p:tav>
                                      </p:tavLst>
                                    </p:anim>
                                    <p:anim calcmode="lin" valueType="num">
                                      <p:cBhvr>
                                        <p:cTn id="33" dur="500" fill="hold"/>
                                        <p:tgtEl>
                                          <p:spTgt spid="59"/>
                                        </p:tgtEl>
                                        <p:attrNameLst>
                                          <p:attrName>style.rotation</p:attrName>
                                        </p:attrNameLst>
                                      </p:cBhvr>
                                      <p:tavLst>
                                        <p:tav tm="0">
                                          <p:val>
                                            <p:fltVal val="90"/>
                                          </p:val>
                                        </p:tav>
                                        <p:tav tm="100000">
                                          <p:val>
                                            <p:fltVal val="0"/>
                                          </p:val>
                                        </p:tav>
                                      </p:tavLst>
                                    </p:anim>
                                    <p:animEffect transition="in" filter="fade">
                                      <p:cBhvr>
                                        <p:cTn id="34" dur="500"/>
                                        <p:tgtEl>
                                          <p:spTgt spid="5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p:cTn id="37" dur="500" fill="hold"/>
                                        <p:tgtEl>
                                          <p:spTgt spid="61"/>
                                        </p:tgtEl>
                                        <p:attrNameLst>
                                          <p:attrName>ppt_w</p:attrName>
                                        </p:attrNameLst>
                                      </p:cBhvr>
                                      <p:tavLst>
                                        <p:tav tm="0">
                                          <p:val>
                                            <p:fltVal val="0"/>
                                          </p:val>
                                        </p:tav>
                                        <p:tav tm="100000">
                                          <p:val>
                                            <p:strVal val="#ppt_w"/>
                                          </p:val>
                                        </p:tav>
                                      </p:tavLst>
                                    </p:anim>
                                    <p:anim calcmode="lin" valueType="num">
                                      <p:cBhvr>
                                        <p:cTn id="38" dur="500" fill="hold"/>
                                        <p:tgtEl>
                                          <p:spTgt spid="61"/>
                                        </p:tgtEl>
                                        <p:attrNameLst>
                                          <p:attrName>ppt_h</p:attrName>
                                        </p:attrNameLst>
                                      </p:cBhvr>
                                      <p:tavLst>
                                        <p:tav tm="0">
                                          <p:val>
                                            <p:fltVal val="0"/>
                                          </p:val>
                                        </p:tav>
                                        <p:tav tm="100000">
                                          <p:val>
                                            <p:strVal val="#ppt_h"/>
                                          </p:val>
                                        </p:tav>
                                      </p:tavLst>
                                    </p:anim>
                                    <p:anim calcmode="lin" valueType="num">
                                      <p:cBhvr>
                                        <p:cTn id="39" dur="500" fill="hold"/>
                                        <p:tgtEl>
                                          <p:spTgt spid="61"/>
                                        </p:tgtEl>
                                        <p:attrNameLst>
                                          <p:attrName>style.rotation</p:attrName>
                                        </p:attrNameLst>
                                      </p:cBhvr>
                                      <p:tavLst>
                                        <p:tav tm="0">
                                          <p:val>
                                            <p:fltVal val="90"/>
                                          </p:val>
                                        </p:tav>
                                        <p:tav tm="100000">
                                          <p:val>
                                            <p:fltVal val="0"/>
                                          </p:val>
                                        </p:tav>
                                      </p:tavLst>
                                    </p:anim>
                                    <p:animEffect transition="in" filter="fade">
                                      <p:cBhvr>
                                        <p:cTn id="40" dur="500"/>
                                        <p:tgtEl>
                                          <p:spTgt spid="61"/>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p:cTn id="43" dur="500" fill="hold"/>
                                        <p:tgtEl>
                                          <p:spTgt spid="63"/>
                                        </p:tgtEl>
                                        <p:attrNameLst>
                                          <p:attrName>ppt_w</p:attrName>
                                        </p:attrNameLst>
                                      </p:cBhvr>
                                      <p:tavLst>
                                        <p:tav tm="0">
                                          <p:val>
                                            <p:fltVal val="0"/>
                                          </p:val>
                                        </p:tav>
                                        <p:tav tm="100000">
                                          <p:val>
                                            <p:strVal val="#ppt_w"/>
                                          </p:val>
                                        </p:tav>
                                      </p:tavLst>
                                    </p:anim>
                                    <p:anim calcmode="lin" valueType="num">
                                      <p:cBhvr>
                                        <p:cTn id="44" dur="500" fill="hold"/>
                                        <p:tgtEl>
                                          <p:spTgt spid="63"/>
                                        </p:tgtEl>
                                        <p:attrNameLst>
                                          <p:attrName>ppt_h</p:attrName>
                                        </p:attrNameLst>
                                      </p:cBhvr>
                                      <p:tavLst>
                                        <p:tav tm="0">
                                          <p:val>
                                            <p:fltVal val="0"/>
                                          </p:val>
                                        </p:tav>
                                        <p:tav tm="100000">
                                          <p:val>
                                            <p:strVal val="#ppt_h"/>
                                          </p:val>
                                        </p:tav>
                                      </p:tavLst>
                                    </p:anim>
                                    <p:anim calcmode="lin" valueType="num">
                                      <p:cBhvr>
                                        <p:cTn id="45" dur="500" fill="hold"/>
                                        <p:tgtEl>
                                          <p:spTgt spid="63"/>
                                        </p:tgtEl>
                                        <p:attrNameLst>
                                          <p:attrName>style.rotation</p:attrName>
                                        </p:attrNameLst>
                                      </p:cBhvr>
                                      <p:tavLst>
                                        <p:tav tm="0">
                                          <p:val>
                                            <p:fltVal val="90"/>
                                          </p:val>
                                        </p:tav>
                                        <p:tav tm="100000">
                                          <p:val>
                                            <p:fltVal val="0"/>
                                          </p:val>
                                        </p:tav>
                                      </p:tavLst>
                                    </p:anim>
                                    <p:animEffect transition="in" filter="fade">
                                      <p:cBhvr>
                                        <p:cTn id="46" dur="500"/>
                                        <p:tgtEl>
                                          <p:spTgt spid="63"/>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cBhvr>
                                        <p:cTn id="49" dur="500" fill="hold"/>
                                        <p:tgtEl>
                                          <p:spTgt spid="67"/>
                                        </p:tgtEl>
                                        <p:attrNameLst>
                                          <p:attrName>ppt_w</p:attrName>
                                        </p:attrNameLst>
                                      </p:cBhvr>
                                      <p:tavLst>
                                        <p:tav tm="0">
                                          <p:val>
                                            <p:fltVal val="0"/>
                                          </p:val>
                                        </p:tav>
                                        <p:tav tm="100000">
                                          <p:val>
                                            <p:strVal val="#ppt_w"/>
                                          </p:val>
                                        </p:tav>
                                      </p:tavLst>
                                    </p:anim>
                                    <p:anim calcmode="lin" valueType="num">
                                      <p:cBhvr>
                                        <p:cTn id="50" dur="500" fill="hold"/>
                                        <p:tgtEl>
                                          <p:spTgt spid="67"/>
                                        </p:tgtEl>
                                        <p:attrNameLst>
                                          <p:attrName>ppt_h</p:attrName>
                                        </p:attrNameLst>
                                      </p:cBhvr>
                                      <p:tavLst>
                                        <p:tav tm="0">
                                          <p:val>
                                            <p:fltVal val="0"/>
                                          </p:val>
                                        </p:tav>
                                        <p:tav tm="100000">
                                          <p:val>
                                            <p:strVal val="#ppt_h"/>
                                          </p:val>
                                        </p:tav>
                                      </p:tavLst>
                                    </p:anim>
                                    <p:anim calcmode="lin" valueType="num">
                                      <p:cBhvr>
                                        <p:cTn id="51" dur="500" fill="hold"/>
                                        <p:tgtEl>
                                          <p:spTgt spid="67"/>
                                        </p:tgtEl>
                                        <p:attrNameLst>
                                          <p:attrName>style.rotation</p:attrName>
                                        </p:attrNameLst>
                                      </p:cBhvr>
                                      <p:tavLst>
                                        <p:tav tm="0">
                                          <p:val>
                                            <p:fltVal val="90"/>
                                          </p:val>
                                        </p:tav>
                                        <p:tav tm="100000">
                                          <p:val>
                                            <p:fltVal val="0"/>
                                          </p:val>
                                        </p:tav>
                                      </p:tavLst>
                                    </p:anim>
                                    <p:animEffect transition="in" filter="fade">
                                      <p:cBhvr>
                                        <p:cTn id="52" dur="500"/>
                                        <p:tgtEl>
                                          <p:spTgt spid="67"/>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71"/>
                                        </p:tgtEl>
                                        <p:attrNameLst>
                                          <p:attrName>style.visibility</p:attrName>
                                        </p:attrNameLst>
                                      </p:cBhvr>
                                      <p:to>
                                        <p:strVal val="visible"/>
                                      </p:to>
                                    </p:set>
                                    <p:anim calcmode="lin" valueType="num">
                                      <p:cBhvr>
                                        <p:cTn id="55" dur="500" fill="hold"/>
                                        <p:tgtEl>
                                          <p:spTgt spid="71"/>
                                        </p:tgtEl>
                                        <p:attrNameLst>
                                          <p:attrName>ppt_w</p:attrName>
                                        </p:attrNameLst>
                                      </p:cBhvr>
                                      <p:tavLst>
                                        <p:tav tm="0">
                                          <p:val>
                                            <p:fltVal val="0"/>
                                          </p:val>
                                        </p:tav>
                                        <p:tav tm="100000">
                                          <p:val>
                                            <p:strVal val="#ppt_w"/>
                                          </p:val>
                                        </p:tav>
                                      </p:tavLst>
                                    </p:anim>
                                    <p:anim calcmode="lin" valueType="num">
                                      <p:cBhvr>
                                        <p:cTn id="56" dur="500" fill="hold"/>
                                        <p:tgtEl>
                                          <p:spTgt spid="71"/>
                                        </p:tgtEl>
                                        <p:attrNameLst>
                                          <p:attrName>ppt_h</p:attrName>
                                        </p:attrNameLst>
                                      </p:cBhvr>
                                      <p:tavLst>
                                        <p:tav tm="0">
                                          <p:val>
                                            <p:fltVal val="0"/>
                                          </p:val>
                                        </p:tav>
                                        <p:tav tm="100000">
                                          <p:val>
                                            <p:strVal val="#ppt_h"/>
                                          </p:val>
                                        </p:tav>
                                      </p:tavLst>
                                    </p:anim>
                                    <p:anim calcmode="lin" valueType="num">
                                      <p:cBhvr>
                                        <p:cTn id="57" dur="500" fill="hold"/>
                                        <p:tgtEl>
                                          <p:spTgt spid="71"/>
                                        </p:tgtEl>
                                        <p:attrNameLst>
                                          <p:attrName>style.rotation</p:attrName>
                                        </p:attrNameLst>
                                      </p:cBhvr>
                                      <p:tavLst>
                                        <p:tav tm="0">
                                          <p:val>
                                            <p:fltVal val="90"/>
                                          </p:val>
                                        </p:tav>
                                        <p:tav tm="100000">
                                          <p:val>
                                            <p:fltVal val="0"/>
                                          </p:val>
                                        </p:tav>
                                      </p:tavLst>
                                    </p:anim>
                                    <p:animEffect transition="in" filter="fade">
                                      <p:cBhvr>
                                        <p:cTn id="58" dur="500"/>
                                        <p:tgtEl>
                                          <p:spTgt spid="71"/>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73"/>
                                        </p:tgtEl>
                                        <p:attrNameLst>
                                          <p:attrName>style.visibility</p:attrName>
                                        </p:attrNameLst>
                                      </p:cBhvr>
                                      <p:to>
                                        <p:strVal val="visible"/>
                                      </p:to>
                                    </p:set>
                                    <p:anim calcmode="lin" valueType="num">
                                      <p:cBhvr>
                                        <p:cTn id="61" dur="500" fill="hold"/>
                                        <p:tgtEl>
                                          <p:spTgt spid="73"/>
                                        </p:tgtEl>
                                        <p:attrNameLst>
                                          <p:attrName>ppt_w</p:attrName>
                                        </p:attrNameLst>
                                      </p:cBhvr>
                                      <p:tavLst>
                                        <p:tav tm="0">
                                          <p:val>
                                            <p:fltVal val="0"/>
                                          </p:val>
                                        </p:tav>
                                        <p:tav tm="100000">
                                          <p:val>
                                            <p:strVal val="#ppt_w"/>
                                          </p:val>
                                        </p:tav>
                                      </p:tavLst>
                                    </p:anim>
                                    <p:anim calcmode="lin" valueType="num">
                                      <p:cBhvr>
                                        <p:cTn id="62" dur="500" fill="hold"/>
                                        <p:tgtEl>
                                          <p:spTgt spid="73"/>
                                        </p:tgtEl>
                                        <p:attrNameLst>
                                          <p:attrName>ppt_h</p:attrName>
                                        </p:attrNameLst>
                                      </p:cBhvr>
                                      <p:tavLst>
                                        <p:tav tm="0">
                                          <p:val>
                                            <p:fltVal val="0"/>
                                          </p:val>
                                        </p:tav>
                                        <p:tav tm="100000">
                                          <p:val>
                                            <p:strVal val="#ppt_h"/>
                                          </p:val>
                                        </p:tav>
                                      </p:tavLst>
                                    </p:anim>
                                    <p:anim calcmode="lin" valueType="num">
                                      <p:cBhvr>
                                        <p:cTn id="63" dur="500" fill="hold"/>
                                        <p:tgtEl>
                                          <p:spTgt spid="73"/>
                                        </p:tgtEl>
                                        <p:attrNameLst>
                                          <p:attrName>style.rotation</p:attrName>
                                        </p:attrNameLst>
                                      </p:cBhvr>
                                      <p:tavLst>
                                        <p:tav tm="0">
                                          <p:val>
                                            <p:fltVal val="90"/>
                                          </p:val>
                                        </p:tav>
                                        <p:tav tm="100000">
                                          <p:val>
                                            <p:fltVal val="0"/>
                                          </p:val>
                                        </p:tav>
                                      </p:tavLst>
                                    </p:anim>
                                    <p:animEffect transition="in" filter="fade">
                                      <p:cBhvr>
                                        <p:cTn id="64" dur="500"/>
                                        <p:tgtEl>
                                          <p:spTgt spid="73"/>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75"/>
                                        </p:tgtEl>
                                        <p:attrNameLst>
                                          <p:attrName>style.visibility</p:attrName>
                                        </p:attrNameLst>
                                      </p:cBhvr>
                                      <p:to>
                                        <p:strVal val="visible"/>
                                      </p:to>
                                    </p:set>
                                    <p:anim calcmode="lin" valueType="num">
                                      <p:cBhvr>
                                        <p:cTn id="67" dur="500" fill="hold"/>
                                        <p:tgtEl>
                                          <p:spTgt spid="75"/>
                                        </p:tgtEl>
                                        <p:attrNameLst>
                                          <p:attrName>ppt_w</p:attrName>
                                        </p:attrNameLst>
                                      </p:cBhvr>
                                      <p:tavLst>
                                        <p:tav tm="0">
                                          <p:val>
                                            <p:fltVal val="0"/>
                                          </p:val>
                                        </p:tav>
                                        <p:tav tm="100000">
                                          <p:val>
                                            <p:strVal val="#ppt_w"/>
                                          </p:val>
                                        </p:tav>
                                      </p:tavLst>
                                    </p:anim>
                                    <p:anim calcmode="lin" valueType="num">
                                      <p:cBhvr>
                                        <p:cTn id="68" dur="500" fill="hold"/>
                                        <p:tgtEl>
                                          <p:spTgt spid="75"/>
                                        </p:tgtEl>
                                        <p:attrNameLst>
                                          <p:attrName>ppt_h</p:attrName>
                                        </p:attrNameLst>
                                      </p:cBhvr>
                                      <p:tavLst>
                                        <p:tav tm="0">
                                          <p:val>
                                            <p:fltVal val="0"/>
                                          </p:val>
                                        </p:tav>
                                        <p:tav tm="100000">
                                          <p:val>
                                            <p:strVal val="#ppt_h"/>
                                          </p:val>
                                        </p:tav>
                                      </p:tavLst>
                                    </p:anim>
                                    <p:anim calcmode="lin" valueType="num">
                                      <p:cBhvr>
                                        <p:cTn id="69" dur="500" fill="hold"/>
                                        <p:tgtEl>
                                          <p:spTgt spid="75"/>
                                        </p:tgtEl>
                                        <p:attrNameLst>
                                          <p:attrName>style.rotation</p:attrName>
                                        </p:attrNameLst>
                                      </p:cBhvr>
                                      <p:tavLst>
                                        <p:tav tm="0">
                                          <p:val>
                                            <p:fltVal val="90"/>
                                          </p:val>
                                        </p:tav>
                                        <p:tav tm="100000">
                                          <p:val>
                                            <p:fltVal val="0"/>
                                          </p:val>
                                        </p:tav>
                                      </p:tavLst>
                                    </p:anim>
                                    <p:animEffect transition="in" filter="fade">
                                      <p:cBhvr>
                                        <p:cTn id="70" dur="500"/>
                                        <p:tgtEl>
                                          <p:spTgt spid="75"/>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77"/>
                                        </p:tgtEl>
                                        <p:attrNameLst>
                                          <p:attrName>style.visibility</p:attrName>
                                        </p:attrNameLst>
                                      </p:cBhvr>
                                      <p:to>
                                        <p:strVal val="visible"/>
                                      </p:to>
                                    </p:set>
                                    <p:anim calcmode="lin" valueType="num">
                                      <p:cBhvr>
                                        <p:cTn id="73" dur="500" fill="hold"/>
                                        <p:tgtEl>
                                          <p:spTgt spid="77"/>
                                        </p:tgtEl>
                                        <p:attrNameLst>
                                          <p:attrName>ppt_w</p:attrName>
                                        </p:attrNameLst>
                                      </p:cBhvr>
                                      <p:tavLst>
                                        <p:tav tm="0">
                                          <p:val>
                                            <p:fltVal val="0"/>
                                          </p:val>
                                        </p:tav>
                                        <p:tav tm="100000">
                                          <p:val>
                                            <p:strVal val="#ppt_w"/>
                                          </p:val>
                                        </p:tav>
                                      </p:tavLst>
                                    </p:anim>
                                    <p:anim calcmode="lin" valueType="num">
                                      <p:cBhvr>
                                        <p:cTn id="74" dur="500" fill="hold"/>
                                        <p:tgtEl>
                                          <p:spTgt spid="77"/>
                                        </p:tgtEl>
                                        <p:attrNameLst>
                                          <p:attrName>ppt_h</p:attrName>
                                        </p:attrNameLst>
                                      </p:cBhvr>
                                      <p:tavLst>
                                        <p:tav tm="0">
                                          <p:val>
                                            <p:fltVal val="0"/>
                                          </p:val>
                                        </p:tav>
                                        <p:tav tm="100000">
                                          <p:val>
                                            <p:strVal val="#ppt_h"/>
                                          </p:val>
                                        </p:tav>
                                      </p:tavLst>
                                    </p:anim>
                                    <p:anim calcmode="lin" valueType="num">
                                      <p:cBhvr>
                                        <p:cTn id="75" dur="500" fill="hold"/>
                                        <p:tgtEl>
                                          <p:spTgt spid="77"/>
                                        </p:tgtEl>
                                        <p:attrNameLst>
                                          <p:attrName>style.rotation</p:attrName>
                                        </p:attrNameLst>
                                      </p:cBhvr>
                                      <p:tavLst>
                                        <p:tav tm="0">
                                          <p:val>
                                            <p:fltVal val="90"/>
                                          </p:val>
                                        </p:tav>
                                        <p:tav tm="100000">
                                          <p:val>
                                            <p:fltVal val="0"/>
                                          </p:val>
                                        </p:tav>
                                      </p:tavLst>
                                    </p:anim>
                                    <p:animEffect transition="in" filter="fade">
                                      <p:cBhvr>
                                        <p:cTn id="76" dur="500"/>
                                        <p:tgtEl>
                                          <p:spTgt spid="77"/>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79"/>
                                        </p:tgtEl>
                                        <p:attrNameLst>
                                          <p:attrName>style.visibility</p:attrName>
                                        </p:attrNameLst>
                                      </p:cBhvr>
                                      <p:to>
                                        <p:strVal val="visible"/>
                                      </p:to>
                                    </p:set>
                                    <p:anim calcmode="lin" valueType="num">
                                      <p:cBhvr>
                                        <p:cTn id="79" dur="500" fill="hold"/>
                                        <p:tgtEl>
                                          <p:spTgt spid="79"/>
                                        </p:tgtEl>
                                        <p:attrNameLst>
                                          <p:attrName>ppt_w</p:attrName>
                                        </p:attrNameLst>
                                      </p:cBhvr>
                                      <p:tavLst>
                                        <p:tav tm="0">
                                          <p:val>
                                            <p:fltVal val="0"/>
                                          </p:val>
                                        </p:tav>
                                        <p:tav tm="100000">
                                          <p:val>
                                            <p:strVal val="#ppt_w"/>
                                          </p:val>
                                        </p:tav>
                                      </p:tavLst>
                                    </p:anim>
                                    <p:anim calcmode="lin" valueType="num">
                                      <p:cBhvr>
                                        <p:cTn id="80" dur="500" fill="hold"/>
                                        <p:tgtEl>
                                          <p:spTgt spid="79"/>
                                        </p:tgtEl>
                                        <p:attrNameLst>
                                          <p:attrName>ppt_h</p:attrName>
                                        </p:attrNameLst>
                                      </p:cBhvr>
                                      <p:tavLst>
                                        <p:tav tm="0">
                                          <p:val>
                                            <p:fltVal val="0"/>
                                          </p:val>
                                        </p:tav>
                                        <p:tav tm="100000">
                                          <p:val>
                                            <p:strVal val="#ppt_h"/>
                                          </p:val>
                                        </p:tav>
                                      </p:tavLst>
                                    </p:anim>
                                    <p:anim calcmode="lin" valueType="num">
                                      <p:cBhvr>
                                        <p:cTn id="81" dur="500" fill="hold"/>
                                        <p:tgtEl>
                                          <p:spTgt spid="79"/>
                                        </p:tgtEl>
                                        <p:attrNameLst>
                                          <p:attrName>style.rotation</p:attrName>
                                        </p:attrNameLst>
                                      </p:cBhvr>
                                      <p:tavLst>
                                        <p:tav tm="0">
                                          <p:val>
                                            <p:fltVal val="90"/>
                                          </p:val>
                                        </p:tav>
                                        <p:tav tm="100000">
                                          <p:val>
                                            <p:fltVal val="0"/>
                                          </p:val>
                                        </p:tav>
                                      </p:tavLst>
                                    </p:anim>
                                    <p:animEffect transition="in" filter="fade">
                                      <p:cBhvr>
                                        <p:cTn id="82" dur="500"/>
                                        <p:tgtEl>
                                          <p:spTgt spid="79"/>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81"/>
                                        </p:tgtEl>
                                        <p:attrNameLst>
                                          <p:attrName>style.visibility</p:attrName>
                                        </p:attrNameLst>
                                      </p:cBhvr>
                                      <p:to>
                                        <p:strVal val="visible"/>
                                      </p:to>
                                    </p:set>
                                    <p:anim calcmode="lin" valueType="num">
                                      <p:cBhvr>
                                        <p:cTn id="85" dur="500" fill="hold"/>
                                        <p:tgtEl>
                                          <p:spTgt spid="81"/>
                                        </p:tgtEl>
                                        <p:attrNameLst>
                                          <p:attrName>ppt_w</p:attrName>
                                        </p:attrNameLst>
                                      </p:cBhvr>
                                      <p:tavLst>
                                        <p:tav tm="0">
                                          <p:val>
                                            <p:fltVal val="0"/>
                                          </p:val>
                                        </p:tav>
                                        <p:tav tm="100000">
                                          <p:val>
                                            <p:strVal val="#ppt_w"/>
                                          </p:val>
                                        </p:tav>
                                      </p:tavLst>
                                    </p:anim>
                                    <p:anim calcmode="lin" valueType="num">
                                      <p:cBhvr>
                                        <p:cTn id="86" dur="500" fill="hold"/>
                                        <p:tgtEl>
                                          <p:spTgt spid="81"/>
                                        </p:tgtEl>
                                        <p:attrNameLst>
                                          <p:attrName>ppt_h</p:attrName>
                                        </p:attrNameLst>
                                      </p:cBhvr>
                                      <p:tavLst>
                                        <p:tav tm="0">
                                          <p:val>
                                            <p:fltVal val="0"/>
                                          </p:val>
                                        </p:tav>
                                        <p:tav tm="100000">
                                          <p:val>
                                            <p:strVal val="#ppt_h"/>
                                          </p:val>
                                        </p:tav>
                                      </p:tavLst>
                                    </p:anim>
                                    <p:anim calcmode="lin" valueType="num">
                                      <p:cBhvr>
                                        <p:cTn id="87" dur="500" fill="hold"/>
                                        <p:tgtEl>
                                          <p:spTgt spid="81"/>
                                        </p:tgtEl>
                                        <p:attrNameLst>
                                          <p:attrName>style.rotation</p:attrName>
                                        </p:attrNameLst>
                                      </p:cBhvr>
                                      <p:tavLst>
                                        <p:tav tm="0">
                                          <p:val>
                                            <p:fltVal val="90"/>
                                          </p:val>
                                        </p:tav>
                                        <p:tav tm="100000">
                                          <p:val>
                                            <p:fltVal val="0"/>
                                          </p:val>
                                        </p:tav>
                                      </p:tavLst>
                                    </p:anim>
                                    <p:animEffect transition="in" filter="fade">
                                      <p:cBhvr>
                                        <p:cTn id="88" dur="500"/>
                                        <p:tgtEl>
                                          <p:spTgt spid="81"/>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83"/>
                                        </p:tgtEl>
                                        <p:attrNameLst>
                                          <p:attrName>style.visibility</p:attrName>
                                        </p:attrNameLst>
                                      </p:cBhvr>
                                      <p:to>
                                        <p:strVal val="visible"/>
                                      </p:to>
                                    </p:set>
                                    <p:anim calcmode="lin" valueType="num">
                                      <p:cBhvr>
                                        <p:cTn id="91" dur="500" fill="hold"/>
                                        <p:tgtEl>
                                          <p:spTgt spid="83"/>
                                        </p:tgtEl>
                                        <p:attrNameLst>
                                          <p:attrName>ppt_w</p:attrName>
                                        </p:attrNameLst>
                                      </p:cBhvr>
                                      <p:tavLst>
                                        <p:tav tm="0">
                                          <p:val>
                                            <p:fltVal val="0"/>
                                          </p:val>
                                        </p:tav>
                                        <p:tav tm="100000">
                                          <p:val>
                                            <p:strVal val="#ppt_w"/>
                                          </p:val>
                                        </p:tav>
                                      </p:tavLst>
                                    </p:anim>
                                    <p:anim calcmode="lin" valueType="num">
                                      <p:cBhvr>
                                        <p:cTn id="92" dur="500" fill="hold"/>
                                        <p:tgtEl>
                                          <p:spTgt spid="83"/>
                                        </p:tgtEl>
                                        <p:attrNameLst>
                                          <p:attrName>ppt_h</p:attrName>
                                        </p:attrNameLst>
                                      </p:cBhvr>
                                      <p:tavLst>
                                        <p:tav tm="0">
                                          <p:val>
                                            <p:fltVal val="0"/>
                                          </p:val>
                                        </p:tav>
                                        <p:tav tm="100000">
                                          <p:val>
                                            <p:strVal val="#ppt_h"/>
                                          </p:val>
                                        </p:tav>
                                      </p:tavLst>
                                    </p:anim>
                                    <p:anim calcmode="lin" valueType="num">
                                      <p:cBhvr>
                                        <p:cTn id="93" dur="500" fill="hold"/>
                                        <p:tgtEl>
                                          <p:spTgt spid="83"/>
                                        </p:tgtEl>
                                        <p:attrNameLst>
                                          <p:attrName>style.rotation</p:attrName>
                                        </p:attrNameLst>
                                      </p:cBhvr>
                                      <p:tavLst>
                                        <p:tav tm="0">
                                          <p:val>
                                            <p:fltVal val="90"/>
                                          </p:val>
                                        </p:tav>
                                        <p:tav tm="100000">
                                          <p:val>
                                            <p:fltVal val="0"/>
                                          </p:val>
                                        </p:tav>
                                      </p:tavLst>
                                    </p:anim>
                                    <p:animEffect transition="in" filter="fade">
                                      <p:cBhvr>
                                        <p:cTn id="94" dur="500"/>
                                        <p:tgtEl>
                                          <p:spTgt spid="83"/>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85"/>
                                        </p:tgtEl>
                                        <p:attrNameLst>
                                          <p:attrName>style.visibility</p:attrName>
                                        </p:attrNameLst>
                                      </p:cBhvr>
                                      <p:to>
                                        <p:strVal val="visible"/>
                                      </p:to>
                                    </p:set>
                                    <p:anim calcmode="lin" valueType="num">
                                      <p:cBhvr>
                                        <p:cTn id="97" dur="500" fill="hold"/>
                                        <p:tgtEl>
                                          <p:spTgt spid="85"/>
                                        </p:tgtEl>
                                        <p:attrNameLst>
                                          <p:attrName>ppt_w</p:attrName>
                                        </p:attrNameLst>
                                      </p:cBhvr>
                                      <p:tavLst>
                                        <p:tav tm="0">
                                          <p:val>
                                            <p:fltVal val="0"/>
                                          </p:val>
                                        </p:tav>
                                        <p:tav tm="100000">
                                          <p:val>
                                            <p:strVal val="#ppt_w"/>
                                          </p:val>
                                        </p:tav>
                                      </p:tavLst>
                                    </p:anim>
                                    <p:anim calcmode="lin" valueType="num">
                                      <p:cBhvr>
                                        <p:cTn id="98" dur="500" fill="hold"/>
                                        <p:tgtEl>
                                          <p:spTgt spid="85"/>
                                        </p:tgtEl>
                                        <p:attrNameLst>
                                          <p:attrName>ppt_h</p:attrName>
                                        </p:attrNameLst>
                                      </p:cBhvr>
                                      <p:tavLst>
                                        <p:tav tm="0">
                                          <p:val>
                                            <p:fltVal val="0"/>
                                          </p:val>
                                        </p:tav>
                                        <p:tav tm="100000">
                                          <p:val>
                                            <p:strVal val="#ppt_h"/>
                                          </p:val>
                                        </p:tav>
                                      </p:tavLst>
                                    </p:anim>
                                    <p:anim calcmode="lin" valueType="num">
                                      <p:cBhvr>
                                        <p:cTn id="99" dur="500" fill="hold"/>
                                        <p:tgtEl>
                                          <p:spTgt spid="85"/>
                                        </p:tgtEl>
                                        <p:attrNameLst>
                                          <p:attrName>style.rotation</p:attrName>
                                        </p:attrNameLst>
                                      </p:cBhvr>
                                      <p:tavLst>
                                        <p:tav tm="0">
                                          <p:val>
                                            <p:fltVal val="90"/>
                                          </p:val>
                                        </p:tav>
                                        <p:tav tm="100000">
                                          <p:val>
                                            <p:fltVal val="0"/>
                                          </p:val>
                                        </p:tav>
                                      </p:tavLst>
                                    </p:anim>
                                    <p:animEffect transition="in" filter="fade">
                                      <p:cBhvr>
                                        <p:cTn id="100" dur="500"/>
                                        <p:tgtEl>
                                          <p:spTgt spid="85"/>
                                        </p:tgtEl>
                                      </p:cBhvr>
                                    </p:animEffect>
                                  </p:childTnLst>
                                </p:cTn>
                              </p:par>
                              <p:par>
                                <p:cTn id="101" presetID="31" presetClass="entr" presetSubtype="0" fill="hold" grpId="0" nodeType="withEffect">
                                  <p:stCondLst>
                                    <p:cond delay="0"/>
                                  </p:stCondLst>
                                  <p:childTnLst>
                                    <p:set>
                                      <p:cBhvr>
                                        <p:cTn id="102" dur="1" fill="hold">
                                          <p:stCondLst>
                                            <p:cond delay="0"/>
                                          </p:stCondLst>
                                        </p:cTn>
                                        <p:tgtEl>
                                          <p:spTgt spid="87"/>
                                        </p:tgtEl>
                                        <p:attrNameLst>
                                          <p:attrName>style.visibility</p:attrName>
                                        </p:attrNameLst>
                                      </p:cBhvr>
                                      <p:to>
                                        <p:strVal val="visible"/>
                                      </p:to>
                                    </p:set>
                                    <p:anim calcmode="lin" valueType="num">
                                      <p:cBhvr>
                                        <p:cTn id="103" dur="500" fill="hold"/>
                                        <p:tgtEl>
                                          <p:spTgt spid="87"/>
                                        </p:tgtEl>
                                        <p:attrNameLst>
                                          <p:attrName>ppt_w</p:attrName>
                                        </p:attrNameLst>
                                      </p:cBhvr>
                                      <p:tavLst>
                                        <p:tav tm="0">
                                          <p:val>
                                            <p:fltVal val="0"/>
                                          </p:val>
                                        </p:tav>
                                        <p:tav tm="100000">
                                          <p:val>
                                            <p:strVal val="#ppt_w"/>
                                          </p:val>
                                        </p:tav>
                                      </p:tavLst>
                                    </p:anim>
                                    <p:anim calcmode="lin" valueType="num">
                                      <p:cBhvr>
                                        <p:cTn id="104" dur="500" fill="hold"/>
                                        <p:tgtEl>
                                          <p:spTgt spid="87"/>
                                        </p:tgtEl>
                                        <p:attrNameLst>
                                          <p:attrName>ppt_h</p:attrName>
                                        </p:attrNameLst>
                                      </p:cBhvr>
                                      <p:tavLst>
                                        <p:tav tm="0">
                                          <p:val>
                                            <p:fltVal val="0"/>
                                          </p:val>
                                        </p:tav>
                                        <p:tav tm="100000">
                                          <p:val>
                                            <p:strVal val="#ppt_h"/>
                                          </p:val>
                                        </p:tav>
                                      </p:tavLst>
                                    </p:anim>
                                    <p:anim calcmode="lin" valueType="num">
                                      <p:cBhvr>
                                        <p:cTn id="105" dur="500" fill="hold"/>
                                        <p:tgtEl>
                                          <p:spTgt spid="87"/>
                                        </p:tgtEl>
                                        <p:attrNameLst>
                                          <p:attrName>style.rotation</p:attrName>
                                        </p:attrNameLst>
                                      </p:cBhvr>
                                      <p:tavLst>
                                        <p:tav tm="0">
                                          <p:val>
                                            <p:fltVal val="90"/>
                                          </p:val>
                                        </p:tav>
                                        <p:tav tm="100000">
                                          <p:val>
                                            <p:fltVal val="0"/>
                                          </p:val>
                                        </p:tav>
                                      </p:tavLst>
                                    </p:anim>
                                    <p:animEffect transition="in" filter="fade">
                                      <p:cBhvr>
                                        <p:cTn id="106" dur="500"/>
                                        <p:tgtEl>
                                          <p:spTgt spid="87"/>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91"/>
                                        </p:tgtEl>
                                        <p:attrNameLst>
                                          <p:attrName>style.visibility</p:attrName>
                                        </p:attrNameLst>
                                      </p:cBhvr>
                                      <p:to>
                                        <p:strVal val="visible"/>
                                      </p:to>
                                    </p:set>
                                    <p:anim calcmode="lin" valueType="num">
                                      <p:cBhvr>
                                        <p:cTn id="109" dur="500" fill="hold"/>
                                        <p:tgtEl>
                                          <p:spTgt spid="91"/>
                                        </p:tgtEl>
                                        <p:attrNameLst>
                                          <p:attrName>ppt_w</p:attrName>
                                        </p:attrNameLst>
                                      </p:cBhvr>
                                      <p:tavLst>
                                        <p:tav tm="0">
                                          <p:val>
                                            <p:fltVal val="0"/>
                                          </p:val>
                                        </p:tav>
                                        <p:tav tm="100000">
                                          <p:val>
                                            <p:strVal val="#ppt_w"/>
                                          </p:val>
                                        </p:tav>
                                      </p:tavLst>
                                    </p:anim>
                                    <p:anim calcmode="lin" valueType="num">
                                      <p:cBhvr>
                                        <p:cTn id="110" dur="500" fill="hold"/>
                                        <p:tgtEl>
                                          <p:spTgt spid="91"/>
                                        </p:tgtEl>
                                        <p:attrNameLst>
                                          <p:attrName>ppt_h</p:attrName>
                                        </p:attrNameLst>
                                      </p:cBhvr>
                                      <p:tavLst>
                                        <p:tav tm="0">
                                          <p:val>
                                            <p:fltVal val="0"/>
                                          </p:val>
                                        </p:tav>
                                        <p:tav tm="100000">
                                          <p:val>
                                            <p:strVal val="#ppt_h"/>
                                          </p:val>
                                        </p:tav>
                                      </p:tavLst>
                                    </p:anim>
                                    <p:anim calcmode="lin" valueType="num">
                                      <p:cBhvr>
                                        <p:cTn id="111" dur="500" fill="hold"/>
                                        <p:tgtEl>
                                          <p:spTgt spid="91"/>
                                        </p:tgtEl>
                                        <p:attrNameLst>
                                          <p:attrName>style.rotation</p:attrName>
                                        </p:attrNameLst>
                                      </p:cBhvr>
                                      <p:tavLst>
                                        <p:tav tm="0">
                                          <p:val>
                                            <p:fltVal val="90"/>
                                          </p:val>
                                        </p:tav>
                                        <p:tav tm="100000">
                                          <p:val>
                                            <p:fltVal val="0"/>
                                          </p:val>
                                        </p:tav>
                                      </p:tavLst>
                                    </p:anim>
                                    <p:animEffect transition="in" filter="fade">
                                      <p:cBhvr>
                                        <p:cTn id="112" dur="500"/>
                                        <p:tgtEl>
                                          <p:spTgt spid="91"/>
                                        </p:tgtEl>
                                      </p:cBhvr>
                                    </p:animEffect>
                                  </p:childTnLst>
                                </p:cTn>
                              </p:par>
                              <p:par>
                                <p:cTn id="113" presetID="31" presetClass="entr" presetSubtype="0" fill="hold" grpId="0" nodeType="withEffect">
                                  <p:stCondLst>
                                    <p:cond delay="0"/>
                                  </p:stCondLst>
                                  <p:childTnLst>
                                    <p:set>
                                      <p:cBhvr>
                                        <p:cTn id="114" dur="1" fill="hold">
                                          <p:stCondLst>
                                            <p:cond delay="0"/>
                                          </p:stCondLst>
                                        </p:cTn>
                                        <p:tgtEl>
                                          <p:spTgt spid="93"/>
                                        </p:tgtEl>
                                        <p:attrNameLst>
                                          <p:attrName>style.visibility</p:attrName>
                                        </p:attrNameLst>
                                      </p:cBhvr>
                                      <p:to>
                                        <p:strVal val="visible"/>
                                      </p:to>
                                    </p:set>
                                    <p:anim calcmode="lin" valueType="num">
                                      <p:cBhvr>
                                        <p:cTn id="115" dur="500" fill="hold"/>
                                        <p:tgtEl>
                                          <p:spTgt spid="93"/>
                                        </p:tgtEl>
                                        <p:attrNameLst>
                                          <p:attrName>ppt_w</p:attrName>
                                        </p:attrNameLst>
                                      </p:cBhvr>
                                      <p:tavLst>
                                        <p:tav tm="0">
                                          <p:val>
                                            <p:fltVal val="0"/>
                                          </p:val>
                                        </p:tav>
                                        <p:tav tm="100000">
                                          <p:val>
                                            <p:strVal val="#ppt_w"/>
                                          </p:val>
                                        </p:tav>
                                      </p:tavLst>
                                    </p:anim>
                                    <p:anim calcmode="lin" valueType="num">
                                      <p:cBhvr>
                                        <p:cTn id="116" dur="500" fill="hold"/>
                                        <p:tgtEl>
                                          <p:spTgt spid="93"/>
                                        </p:tgtEl>
                                        <p:attrNameLst>
                                          <p:attrName>ppt_h</p:attrName>
                                        </p:attrNameLst>
                                      </p:cBhvr>
                                      <p:tavLst>
                                        <p:tav tm="0">
                                          <p:val>
                                            <p:fltVal val="0"/>
                                          </p:val>
                                        </p:tav>
                                        <p:tav tm="100000">
                                          <p:val>
                                            <p:strVal val="#ppt_h"/>
                                          </p:val>
                                        </p:tav>
                                      </p:tavLst>
                                    </p:anim>
                                    <p:anim calcmode="lin" valueType="num">
                                      <p:cBhvr>
                                        <p:cTn id="117" dur="500" fill="hold"/>
                                        <p:tgtEl>
                                          <p:spTgt spid="93"/>
                                        </p:tgtEl>
                                        <p:attrNameLst>
                                          <p:attrName>style.rotation</p:attrName>
                                        </p:attrNameLst>
                                      </p:cBhvr>
                                      <p:tavLst>
                                        <p:tav tm="0">
                                          <p:val>
                                            <p:fltVal val="90"/>
                                          </p:val>
                                        </p:tav>
                                        <p:tav tm="100000">
                                          <p:val>
                                            <p:fltVal val="0"/>
                                          </p:val>
                                        </p:tav>
                                      </p:tavLst>
                                    </p:anim>
                                    <p:animEffect transition="in" filter="fade">
                                      <p:cBhvr>
                                        <p:cTn id="118" dur="500"/>
                                        <p:tgtEl>
                                          <p:spTgt spid="93"/>
                                        </p:tgtEl>
                                      </p:cBhvr>
                                    </p:animEffect>
                                  </p:childTnLst>
                                </p:cTn>
                              </p:par>
                              <p:par>
                                <p:cTn id="119" presetID="31" presetClass="entr" presetSubtype="0" fill="hold" grpId="0" nodeType="withEffect">
                                  <p:stCondLst>
                                    <p:cond delay="0"/>
                                  </p:stCondLst>
                                  <p:childTnLst>
                                    <p:set>
                                      <p:cBhvr>
                                        <p:cTn id="120" dur="1" fill="hold">
                                          <p:stCondLst>
                                            <p:cond delay="0"/>
                                          </p:stCondLst>
                                        </p:cTn>
                                        <p:tgtEl>
                                          <p:spTgt spid="95"/>
                                        </p:tgtEl>
                                        <p:attrNameLst>
                                          <p:attrName>style.visibility</p:attrName>
                                        </p:attrNameLst>
                                      </p:cBhvr>
                                      <p:to>
                                        <p:strVal val="visible"/>
                                      </p:to>
                                    </p:set>
                                    <p:anim calcmode="lin" valueType="num">
                                      <p:cBhvr>
                                        <p:cTn id="121" dur="500" fill="hold"/>
                                        <p:tgtEl>
                                          <p:spTgt spid="95"/>
                                        </p:tgtEl>
                                        <p:attrNameLst>
                                          <p:attrName>ppt_w</p:attrName>
                                        </p:attrNameLst>
                                      </p:cBhvr>
                                      <p:tavLst>
                                        <p:tav tm="0">
                                          <p:val>
                                            <p:fltVal val="0"/>
                                          </p:val>
                                        </p:tav>
                                        <p:tav tm="100000">
                                          <p:val>
                                            <p:strVal val="#ppt_w"/>
                                          </p:val>
                                        </p:tav>
                                      </p:tavLst>
                                    </p:anim>
                                    <p:anim calcmode="lin" valueType="num">
                                      <p:cBhvr>
                                        <p:cTn id="122" dur="500" fill="hold"/>
                                        <p:tgtEl>
                                          <p:spTgt spid="95"/>
                                        </p:tgtEl>
                                        <p:attrNameLst>
                                          <p:attrName>ppt_h</p:attrName>
                                        </p:attrNameLst>
                                      </p:cBhvr>
                                      <p:tavLst>
                                        <p:tav tm="0">
                                          <p:val>
                                            <p:fltVal val="0"/>
                                          </p:val>
                                        </p:tav>
                                        <p:tav tm="100000">
                                          <p:val>
                                            <p:strVal val="#ppt_h"/>
                                          </p:val>
                                        </p:tav>
                                      </p:tavLst>
                                    </p:anim>
                                    <p:anim calcmode="lin" valueType="num">
                                      <p:cBhvr>
                                        <p:cTn id="123" dur="500" fill="hold"/>
                                        <p:tgtEl>
                                          <p:spTgt spid="95"/>
                                        </p:tgtEl>
                                        <p:attrNameLst>
                                          <p:attrName>style.rotation</p:attrName>
                                        </p:attrNameLst>
                                      </p:cBhvr>
                                      <p:tavLst>
                                        <p:tav tm="0">
                                          <p:val>
                                            <p:fltVal val="90"/>
                                          </p:val>
                                        </p:tav>
                                        <p:tav tm="100000">
                                          <p:val>
                                            <p:fltVal val="0"/>
                                          </p:val>
                                        </p:tav>
                                      </p:tavLst>
                                    </p:anim>
                                    <p:animEffect transition="in" filter="fade">
                                      <p:cBhvr>
                                        <p:cTn id="124" dur="500"/>
                                        <p:tgtEl>
                                          <p:spTgt spid="95"/>
                                        </p:tgtEl>
                                      </p:cBhvr>
                                    </p:animEffect>
                                  </p:childTnLst>
                                </p:cTn>
                              </p:par>
                              <p:par>
                                <p:cTn id="125" presetID="31" presetClass="entr" presetSubtype="0" fill="hold" grpId="0" nodeType="withEffect">
                                  <p:stCondLst>
                                    <p:cond delay="0"/>
                                  </p:stCondLst>
                                  <p:childTnLst>
                                    <p:set>
                                      <p:cBhvr>
                                        <p:cTn id="126" dur="1" fill="hold">
                                          <p:stCondLst>
                                            <p:cond delay="0"/>
                                          </p:stCondLst>
                                        </p:cTn>
                                        <p:tgtEl>
                                          <p:spTgt spid="97"/>
                                        </p:tgtEl>
                                        <p:attrNameLst>
                                          <p:attrName>style.visibility</p:attrName>
                                        </p:attrNameLst>
                                      </p:cBhvr>
                                      <p:to>
                                        <p:strVal val="visible"/>
                                      </p:to>
                                    </p:set>
                                    <p:anim calcmode="lin" valueType="num">
                                      <p:cBhvr>
                                        <p:cTn id="127" dur="500" fill="hold"/>
                                        <p:tgtEl>
                                          <p:spTgt spid="97"/>
                                        </p:tgtEl>
                                        <p:attrNameLst>
                                          <p:attrName>ppt_w</p:attrName>
                                        </p:attrNameLst>
                                      </p:cBhvr>
                                      <p:tavLst>
                                        <p:tav tm="0">
                                          <p:val>
                                            <p:fltVal val="0"/>
                                          </p:val>
                                        </p:tav>
                                        <p:tav tm="100000">
                                          <p:val>
                                            <p:strVal val="#ppt_w"/>
                                          </p:val>
                                        </p:tav>
                                      </p:tavLst>
                                    </p:anim>
                                    <p:anim calcmode="lin" valueType="num">
                                      <p:cBhvr>
                                        <p:cTn id="128" dur="500" fill="hold"/>
                                        <p:tgtEl>
                                          <p:spTgt spid="97"/>
                                        </p:tgtEl>
                                        <p:attrNameLst>
                                          <p:attrName>ppt_h</p:attrName>
                                        </p:attrNameLst>
                                      </p:cBhvr>
                                      <p:tavLst>
                                        <p:tav tm="0">
                                          <p:val>
                                            <p:fltVal val="0"/>
                                          </p:val>
                                        </p:tav>
                                        <p:tav tm="100000">
                                          <p:val>
                                            <p:strVal val="#ppt_h"/>
                                          </p:val>
                                        </p:tav>
                                      </p:tavLst>
                                    </p:anim>
                                    <p:anim calcmode="lin" valueType="num">
                                      <p:cBhvr>
                                        <p:cTn id="129" dur="500" fill="hold"/>
                                        <p:tgtEl>
                                          <p:spTgt spid="97"/>
                                        </p:tgtEl>
                                        <p:attrNameLst>
                                          <p:attrName>style.rotation</p:attrName>
                                        </p:attrNameLst>
                                      </p:cBhvr>
                                      <p:tavLst>
                                        <p:tav tm="0">
                                          <p:val>
                                            <p:fltVal val="90"/>
                                          </p:val>
                                        </p:tav>
                                        <p:tav tm="100000">
                                          <p:val>
                                            <p:fltVal val="0"/>
                                          </p:val>
                                        </p:tav>
                                      </p:tavLst>
                                    </p:anim>
                                    <p:animEffect transition="in" filter="fade">
                                      <p:cBhvr>
                                        <p:cTn id="130" dur="500"/>
                                        <p:tgtEl>
                                          <p:spTgt spid="97"/>
                                        </p:tgtEl>
                                      </p:cBhvr>
                                    </p:animEffect>
                                  </p:childTnLst>
                                </p:cTn>
                              </p:par>
                              <p:par>
                                <p:cTn id="131" presetID="31" presetClass="entr" presetSubtype="0" fill="hold" grpId="0" nodeType="withEffect">
                                  <p:stCondLst>
                                    <p:cond delay="0"/>
                                  </p:stCondLst>
                                  <p:childTnLst>
                                    <p:set>
                                      <p:cBhvr>
                                        <p:cTn id="132" dur="1" fill="hold">
                                          <p:stCondLst>
                                            <p:cond delay="0"/>
                                          </p:stCondLst>
                                        </p:cTn>
                                        <p:tgtEl>
                                          <p:spTgt spid="99"/>
                                        </p:tgtEl>
                                        <p:attrNameLst>
                                          <p:attrName>style.visibility</p:attrName>
                                        </p:attrNameLst>
                                      </p:cBhvr>
                                      <p:to>
                                        <p:strVal val="visible"/>
                                      </p:to>
                                    </p:set>
                                    <p:anim calcmode="lin" valueType="num">
                                      <p:cBhvr>
                                        <p:cTn id="133" dur="500" fill="hold"/>
                                        <p:tgtEl>
                                          <p:spTgt spid="99"/>
                                        </p:tgtEl>
                                        <p:attrNameLst>
                                          <p:attrName>ppt_w</p:attrName>
                                        </p:attrNameLst>
                                      </p:cBhvr>
                                      <p:tavLst>
                                        <p:tav tm="0">
                                          <p:val>
                                            <p:fltVal val="0"/>
                                          </p:val>
                                        </p:tav>
                                        <p:tav tm="100000">
                                          <p:val>
                                            <p:strVal val="#ppt_w"/>
                                          </p:val>
                                        </p:tav>
                                      </p:tavLst>
                                    </p:anim>
                                    <p:anim calcmode="lin" valueType="num">
                                      <p:cBhvr>
                                        <p:cTn id="134" dur="500" fill="hold"/>
                                        <p:tgtEl>
                                          <p:spTgt spid="99"/>
                                        </p:tgtEl>
                                        <p:attrNameLst>
                                          <p:attrName>ppt_h</p:attrName>
                                        </p:attrNameLst>
                                      </p:cBhvr>
                                      <p:tavLst>
                                        <p:tav tm="0">
                                          <p:val>
                                            <p:fltVal val="0"/>
                                          </p:val>
                                        </p:tav>
                                        <p:tav tm="100000">
                                          <p:val>
                                            <p:strVal val="#ppt_h"/>
                                          </p:val>
                                        </p:tav>
                                      </p:tavLst>
                                    </p:anim>
                                    <p:anim calcmode="lin" valueType="num">
                                      <p:cBhvr>
                                        <p:cTn id="135" dur="500" fill="hold"/>
                                        <p:tgtEl>
                                          <p:spTgt spid="99"/>
                                        </p:tgtEl>
                                        <p:attrNameLst>
                                          <p:attrName>style.rotation</p:attrName>
                                        </p:attrNameLst>
                                      </p:cBhvr>
                                      <p:tavLst>
                                        <p:tav tm="0">
                                          <p:val>
                                            <p:fltVal val="90"/>
                                          </p:val>
                                        </p:tav>
                                        <p:tav tm="100000">
                                          <p:val>
                                            <p:fltVal val="0"/>
                                          </p:val>
                                        </p:tav>
                                      </p:tavLst>
                                    </p:anim>
                                    <p:animEffect transition="in" filter="fade">
                                      <p:cBhvr>
                                        <p:cTn id="136" dur="500"/>
                                        <p:tgtEl>
                                          <p:spTgt spid="99"/>
                                        </p:tgtEl>
                                      </p:cBhvr>
                                    </p:animEffect>
                                  </p:childTnLst>
                                </p:cTn>
                              </p:par>
                              <p:par>
                                <p:cTn id="137" presetID="31" presetClass="entr" presetSubtype="0" fill="hold" grpId="0" nodeType="withEffect">
                                  <p:stCondLst>
                                    <p:cond delay="0"/>
                                  </p:stCondLst>
                                  <p:childTnLst>
                                    <p:set>
                                      <p:cBhvr>
                                        <p:cTn id="138" dur="1" fill="hold">
                                          <p:stCondLst>
                                            <p:cond delay="0"/>
                                          </p:stCondLst>
                                        </p:cTn>
                                        <p:tgtEl>
                                          <p:spTgt spid="103"/>
                                        </p:tgtEl>
                                        <p:attrNameLst>
                                          <p:attrName>style.visibility</p:attrName>
                                        </p:attrNameLst>
                                      </p:cBhvr>
                                      <p:to>
                                        <p:strVal val="visible"/>
                                      </p:to>
                                    </p:set>
                                    <p:anim calcmode="lin" valueType="num">
                                      <p:cBhvr>
                                        <p:cTn id="139" dur="500" fill="hold"/>
                                        <p:tgtEl>
                                          <p:spTgt spid="103"/>
                                        </p:tgtEl>
                                        <p:attrNameLst>
                                          <p:attrName>ppt_w</p:attrName>
                                        </p:attrNameLst>
                                      </p:cBhvr>
                                      <p:tavLst>
                                        <p:tav tm="0">
                                          <p:val>
                                            <p:fltVal val="0"/>
                                          </p:val>
                                        </p:tav>
                                        <p:tav tm="100000">
                                          <p:val>
                                            <p:strVal val="#ppt_w"/>
                                          </p:val>
                                        </p:tav>
                                      </p:tavLst>
                                    </p:anim>
                                    <p:anim calcmode="lin" valueType="num">
                                      <p:cBhvr>
                                        <p:cTn id="140" dur="500" fill="hold"/>
                                        <p:tgtEl>
                                          <p:spTgt spid="103"/>
                                        </p:tgtEl>
                                        <p:attrNameLst>
                                          <p:attrName>ppt_h</p:attrName>
                                        </p:attrNameLst>
                                      </p:cBhvr>
                                      <p:tavLst>
                                        <p:tav tm="0">
                                          <p:val>
                                            <p:fltVal val="0"/>
                                          </p:val>
                                        </p:tav>
                                        <p:tav tm="100000">
                                          <p:val>
                                            <p:strVal val="#ppt_h"/>
                                          </p:val>
                                        </p:tav>
                                      </p:tavLst>
                                    </p:anim>
                                    <p:anim calcmode="lin" valueType="num">
                                      <p:cBhvr>
                                        <p:cTn id="141" dur="500" fill="hold"/>
                                        <p:tgtEl>
                                          <p:spTgt spid="103"/>
                                        </p:tgtEl>
                                        <p:attrNameLst>
                                          <p:attrName>style.rotation</p:attrName>
                                        </p:attrNameLst>
                                      </p:cBhvr>
                                      <p:tavLst>
                                        <p:tav tm="0">
                                          <p:val>
                                            <p:fltVal val="90"/>
                                          </p:val>
                                        </p:tav>
                                        <p:tav tm="100000">
                                          <p:val>
                                            <p:fltVal val="0"/>
                                          </p:val>
                                        </p:tav>
                                      </p:tavLst>
                                    </p:anim>
                                    <p:animEffect transition="in" filter="fade">
                                      <p:cBhvr>
                                        <p:cTn id="142" dur="500"/>
                                        <p:tgtEl>
                                          <p:spTgt spid="103"/>
                                        </p:tgtEl>
                                      </p:cBhvr>
                                    </p:animEffect>
                                  </p:childTnLst>
                                </p:cTn>
                              </p:par>
                              <p:par>
                                <p:cTn id="143" presetID="31" presetClass="entr" presetSubtype="0" fill="hold" grpId="0" nodeType="withEffect">
                                  <p:stCondLst>
                                    <p:cond delay="0"/>
                                  </p:stCondLst>
                                  <p:childTnLst>
                                    <p:set>
                                      <p:cBhvr>
                                        <p:cTn id="144" dur="1" fill="hold">
                                          <p:stCondLst>
                                            <p:cond delay="0"/>
                                          </p:stCondLst>
                                        </p:cTn>
                                        <p:tgtEl>
                                          <p:spTgt spid="107"/>
                                        </p:tgtEl>
                                        <p:attrNameLst>
                                          <p:attrName>style.visibility</p:attrName>
                                        </p:attrNameLst>
                                      </p:cBhvr>
                                      <p:to>
                                        <p:strVal val="visible"/>
                                      </p:to>
                                    </p:set>
                                    <p:anim calcmode="lin" valueType="num">
                                      <p:cBhvr>
                                        <p:cTn id="145" dur="500" fill="hold"/>
                                        <p:tgtEl>
                                          <p:spTgt spid="107"/>
                                        </p:tgtEl>
                                        <p:attrNameLst>
                                          <p:attrName>ppt_w</p:attrName>
                                        </p:attrNameLst>
                                      </p:cBhvr>
                                      <p:tavLst>
                                        <p:tav tm="0">
                                          <p:val>
                                            <p:fltVal val="0"/>
                                          </p:val>
                                        </p:tav>
                                        <p:tav tm="100000">
                                          <p:val>
                                            <p:strVal val="#ppt_w"/>
                                          </p:val>
                                        </p:tav>
                                      </p:tavLst>
                                    </p:anim>
                                    <p:anim calcmode="lin" valueType="num">
                                      <p:cBhvr>
                                        <p:cTn id="146" dur="500" fill="hold"/>
                                        <p:tgtEl>
                                          <p:spTgt spid="107"/>
                                        </p:tgtEl>
                                        <p:attrNameLst>
                                          <p:attrName>ppt_h</p:attrName>
                                        </p:attrNameLst>
                                      </p:cBhvr>
                                      <p:tavLst>
                                        <p:tav tm="0">
                                          <p:val>
                                            <p:fltVal val="0"/>
                                          </p:val>
                                        </p:tav>
                                        <p:tav tm="100000">
                                          <p:val>
                                            <p:strVal val="#ppt_h"/>
                                          </p:val>
                                        </p:tav>
                                      </p:tavLst>
                                    </p:anim>
                                    <p:anim calcmode="lin" valueType="num">
                                      <p:cBhvr>
                                        <p:cTn id="147" dur="500" fill="hold"/>
                                        <p:tgtEl>
                                          <p:spTgt spid="107"/>
                                        </p:tgtEl>
                                        <p:attrNameLst>
                                          <p:attrName>style.rotation</p:attrName>
                                        </p:attrNameLst>
                                      </p:cBhvr>
                                      <p:tavLst>
                                        <p:tav tm="0">
                                          <p:val>
                                            <p:fltVal val="90"/>
                                          </p:val>
                                        </p:tav>
                                        <p:tav tm="100000">
                                          <p:val>
                                            <p:fltVal val="0"/>
                                          </p:val>
                                        </p:tav>
                                      </p:tavLst>
                                    </p:anim>
                                    <p:animEffect transition="in" filter="fade">
                                      <p:cBhvr>
                                        <p:cTn id="148" dur="500"/>
                                        <p:tgtEl>
                                          <p:spTgt spid="107"/>
                                        </p:tgtEl>
                                      </p:cBhvr>
                                    </p:animEffect>
                                  </p:childTnLst>
                                </p:cTn>
                              </p:par>
                              <p:par>
                                <p:cTn id="149" presetID="31" presetClass="entr" presetSubtype="0" fill="hold" grpId="0" nodeType="withEffect">
                                  <p:stCondLst>
                                    <p:cond delay="0"/>
                                  </p:stCondLst>
                                  <p:childTnLst>
                                    <p:set>
                                      <p:cBhvr>
                                        <p:cTn id="150" dur="1" fill="hold">
                                          <p:stCondLst>
                                            <p:cond delay="0"/>
                                          </p:stCondLst>
                                        </p:cTn>
                                        <p:tgtEl>
                                          <p:spTgt spid="109"/>
                                        </p:tgtEl>
                                        <p:attrNameLst>
                                          <p:attrName>style.visibility</p:attrName>
                                        </p:attrNameLst>
                                      </p:cBhvr>
                                      <p:to>
                                        <p:strVal val="visible"/>
                                      </p:to>
                                    </p:set>
                                    <p:anim calcmode="lin" valueType="num">
                                      <p:cBhvr>
                                        <p:cTn id="151" dur="500" fill="hold"/>
                                        <p:tgtEl>
                                          <p:spTgt spid="109"/>
                                        </p:tgtEl>
                                        <p:attrNameLst>
                                          <p:attrName>ppt_w</p:attrName>
                                        </p:attrNameLst>
                                      </p:cBhvr>
                                      <p:tavLst>
                                        <p:tav tm="0">
                                          <p:val>
                                            <p:fltVal val="0"/>
                                          </p:val>
                                        </p:tav>
                                        <p:tav tm="100000">
                                          <p:val>
                                            <p:strVal val="#ppt_w"/>
                                          </p:val>
                                        </p:tav>
                                      </p:tavLst>
                                    </p:anim>
                                    <p:anim calcmode="lin" valueType="num">
                                      <p:cBhvr>
                                        <p:cTn id="152" dur="500" fill="hold"/>
                                        <p:tgtEl>
                                          <p:spTgt spid="109"/>
                                        </p:tgtEl>
                                        <p:attrNameLst>
                                          <p:attrName>ppt_h</p:attrName>
                                        </p:attrNameLst>
                                      </p:cBhvr>
                                      <p:tavLst>
                                        <p:tav tm="0">
                                          <p:val>
                                            <p:fltVal val="0"/>
                                          </p:val>
                                        </p:tav>
                                        <p:tav tm="100000">
                                          <p:val>
                                            <p:strVal val="#ppt_h"/>
                                          </p:val>
                                        </p:tav>
                                      </p:tavLst>
                                    </p:anim>
                                    <p:anim calcmode="lin" valueType="num">
                                      <p:cBhvr>
                                        <p:cTn id="153" dur="500" fill="hold"/>
                                        <p:tgtEl>
                                          <p:spTgt spid="109"/>
                                        </p:tgtEl>
                                        <p:attrNameLst>
                                          <p:attrName>style.rotation</p:attrName>
                                        </p:attrNameLst>
                                      </p:cBhvr>
                                      <p:tavLst>
                                        <p:tav tm="0">
                                          <p:val>
                                            <p:fltVal val="90"/>
                                          </p:val>
                                        </p:tav>
                                        <p:tav tm="100000">
                                          <p:val>
                                            <p:fltVal val="0"/>
                                          </p:val>
                                        </p:tav>
                                      </p:tavLst>
                                    </p:anim>
                                    <p:animEffect transition="in" filter="fade">
                                      <p:cBhvr>
                                        <p:cTn id="154" dur="500"/>
                                        <p:tgtEl>
                                          <p:spTgt spid="109"/>
                                        </p:tgtEl>
                                      </p:cBhvr>
                                    </p:animEffect>
                                  </p:childTnLst>
                                </p:cTn>
                              </p:par>
                              <p:par>
                                <p:cTn id="155" presetID="31" presetClass="entr" presetSubtype="0" fill="hold" grpId="0" nodeType="withEffect">
                                  <p:stCondLst>
                                    <p:cond delay="0"/>
                                  </p:stCondLst>
                                  <p:childTnLst>
                                    <p:set>
                                      <p:cBhvr>
                                        <p:cTn id="156" dur="1" fill="hold">
                                          <p:stCondLst>
                                            <p:cond delay="0"/>
                                          </p:stCondLst>
                                        </p:cTn>
                                        <p:tgtEl>
                                          <p:spTgt spid="111"/>
                                        </p:tgtEl>
                                        <p:attrNameLst>
                                          <p:attrName>style.visibility</p:attrName>
                                        </p:attrNameLst>
                                      </p:cBhvr>
                                      <p:to>
                                        <p:strVal val="visible"/>
                                      </p:to>
                                    </p:set>
                                    <p:anim calcmode="lin" valueType="num">
                                      <p:cBhvr>
                                        <p:cTn id="157" dur="500" fill="hold"/>
                                        <p:tgtEl>
                                          <p:spTgt spid="111"/>
                                        </p:tgtEl>
                                        <p:attrNameLst>
                                          <p:attrName>ppt_w</p:attrName>
                                        </p:attrNameLst>
                                      </p:cBhvr>
                                      <p:tavLst>
                                        <p:tav tm="0">
                                          <p:val>
                                            <p:fltVal val="0"/>
                                          </p:val>
                                        </p:tav>
                                        <p:tav tm="100000">
                                          <p:val>
                                            <p:strVal val="#ppt_w"/>
                                          </p:val>
                                        </p:tav>
                                      </p:tavLst>
                                    </p:anim>
                                    <p:anim calcmode="lin" valueType="num">
                                      <p:cBhvr>
                                        <p:cTn id="158" dur="500" fill="hold"/>
                                        <p:tgtEl>
                                          <p:spTgt spid="111"/>
                                        </p:tgtEl>
                                        <p:attrNameLst>
                                          <p:attrName>ppt_h</p:attrName>
                                        </p:attrNameLst>
                                      </p:cBhvr>
                                      <p:tavLst>
                                        <p:tav tm="0">
                                          <p:val>
                                            <p:fltVal val="0"/>
                                          </p:val>
                                        </p:tav>
                                        <p:tav tm="100000">
                                          <p:val>
                                            <p:strVal val="#ppt_h"/>
                                          </p:val>
                                        </p:tav>
                                      </p:tavLst>
                                    </p:anim>
                                    <p:anim calcmode="lin" valueType="num">
                                      <p:cBhvr>
                                        <p:cTn id="159" dur="500" fill="hold"/>
                                        <p:tgtEl>
                                          <p:spTgt spid="111"/>
                                        </p:tgtEl>
                                        <p:attrNameLst>
                                          <p:attrName>style.rotation</p:attrName>
                                        </p:attrNameLst>
                                      </p:cBhvr>
                                      <p:tavLst>
                                        <p:tav tm="0">
                                          <p:val>
                                            <p:fltVal val="90"/>
                                          </p:val>
                                        </p:tav>
                                        <p:tav tm="100000">
                                          <p:val>
                                            <p:fltVal val="0"/>
                                          </p:val>
                                        </p:tav>
                                      </p:tavLst>
                                    </p:anim>
                                    <p:animEffect transition="in" filter="fade">
                                      <p:cBhvr>
                                        <p:cTn id="160" dur="500"/>
                                        <p:tgtEl>
                                          <p:spTgt spid="111"/>
                                        </p:tgtEl>
                                      </p:cBhvr>
                                    </p:animEffect>
                                  </p:childTnLst>
                                </p:cTn>
                              </p:par>
                              <p:par>
                                <p:cTn id="161" presetID="31" presetClass="entr" presetSubtype="0" fill="hold" grpId="0" nodeType="withEffect">
                                  <p:stCondLst>
                                    <p:cond delay="0"/>
                                  </p:stCondLst>
                                  <p:childTnLst>
                                    <p:set>
                                      <p:cBhvr>
                                        <p:cTn id="162" dur="1" fill="hold">
                                          <p:stCondLst>
                                            <p:cond delay="0"/>
                                          </p:stCondLst>
                                        </p:cTn>
                                        <p:tgtEl>
                                          <p:spTgt spid="113"/>
                                        </p:tgtEl>
                                        <p:attrNameLst>
                                          <p:attrName>style.visibility</p:attrName>
                                        </p:attrNameLst>
                                      </p:cBhvr>
                                      <p:to>
                                        <p:strVal val="visible"/>
                                      </p:to>
                                    </p:set>
                                    <p:anim calcmode="lin" valueType="num">
                                      <p:cBhvr>
                                        <p:cTn id="163" dur="500" fill="hold"/>
                                        <p:tgtEl>
                                          <p:spTgt spid="113"/>
                                        </p:tgtEl>
                                        <p:attrNameLst>
                                          <p:attrName>ppt_w</p:attrName>
                                        </p:attrNameLst>
                                      </p:cBhvr>
                                      <p:tavLst>
                                        <p:tav tm="0">
                                          <p:val>
                                            <p:fltVal val="0"/>
                                          </p:val>
                                        </p:tav>
                                        <p:tav tm="100000">
                                          <p:val>
                                            <p:strVal val="#ppt_w"/>
                                          </p:val>
                                        </p:tav>
                                      </p:tavLst>
                                    </p:anim>
                                    <p:anim calcmode="lin" valueType="num">
                                      <p:cBhvr>
                                        <p:cTn id="164" dur="500" fill="hold"/>
                                        <p:tgtEl>
                                          <p:spTgt spid="113"/>
                                        </p:tgtEl>
                                        <p:attrNameLst>
                                          <p:attrName>ppt_h</p:attrName>
                                        </p:attrNameLst>
                                      </p:cBhvr>
                                      <p:tavLst>
                                        <p:tav tm="0">
                                          <p:val>
                                            <p:fltVal val="0"/>
                                          </p:val>
                                        </p:tav>
                                        <p:tav tm="100000">
                                          <p:val>
                                            <p:strVal val="#ppt_h"/>
                                          </p:val>
                                        </p:tav>
                                      </p:tavLst>
                                    </p:anim>
                                    <p:anim calcmode="lin" valueType="num">
                                      <p:cBhvr>
                                        <p:cTn id="165" dur="500" fill="hold"/>
                                        <p:tgtEl>
                                          <p:spTgt spid="113"/>
                                        </p:tgtEl>
                                        <p:attrNameLst>
                                          <p:attrName>style.rotation</p:attrName>
                                        </p:attrNameLst>
                                      </p:cBhvr>
                                      <p:tavLst>
                                        <p:tav tm="0">
                                          <p:val>
                                            <p:fltVal val="90"/>
                                          </p:val>
                                        </p:tav>
                                        <p:tav tm="100000">
                                          <p:val>
                                            <p:fltVal val="0"/>
                                          </p:val>
                                        </p:tav>
                                      </p:tavLst>
                                    </p:anim>
                                    <p:animEffect transition="in" filter="fade">
                                      <p:cBhvr>
                                        <p:cTn id="166" dur="500"/>
                                        <p:tgtEl>
                                          <p:spTgt spid="113"/>
                                        </p:tgtEl>
                                      </p:cBhvr>
                                    </p:animEffect>
                                  </p:childTnLst>
                                </p:cTn>
                              </p:par>
                              <p:par>
                                <p:cTn id="167" presetID="31" presetClass="entr" presetSubtype="0" fill="hold" grpId="0" nodeType="withEffect">
                                  <p:stCondLst>
                                    <p:cond delay="0"/>
                                  </p:stCondLst>
                                  <p:childTnLst>
                                    <p:set>
                                      <p:cBhvr>
                                        <p:cTn id="168" dur="1" fill="hold">
                                          <p:stCondLst>
                                            <p:cond delay="0"/>
                                          </p:stCondLst>
                                        </p:cTn>
                                        <p:tgtEl>
                                          <p:spTgt spid="115"/>
                                        </p:tgtEl>
                                        <p:attrNameLst>
                                          <p:attrName>style.visibility</p:attrName>
                                        </p:attrNameLst>
                                      </p:cBhvr>
                                      <p:to>
                                        <p:strVal val="visible"/>
                                      </p:to>
                                    </p:set>
                                    <p:anim calcmode="lin" valueType="num">
                                      <p:cBhvr>
                                        <p:cTn id="169" dur="500" fill="hold"/>
                                        <p:tgtEl>
                                          <p:spTgt spid="115"/>
                                        </p:tgtEl>
                                        <p:attrNameLst>
                                          <p:attrName>ppt_w</p:attrName>
                                        </p:attrNameLst>
                                      </p:cBhvr>
                                      <p:tavLst>
                                        <p:tav tm="0">
                                          <p:val>
                                            <p:fltVal val="0"/>
                                          </p:val>
                                        </p:tav>
                                        <p:tav tm="100000">
                                          <p:val>
                                            <p:strVal val="#ppt_w"/>
                                          </p:val>
                                        </p:tav>
                                      </p:tavLst>
                                    </p:anim>
                                    <p:anim calcmode="lin" valueType="num">
                                      <p:cBhvr>
                                        <p:cTn id="170" dur="500" fill="hold"/>
                                        <p:tgtEl>
                                          <p:spTgt spid="115"/>
                                        </p:tgtEl>
                                        <p:attrNameLst>
                                          <p:attrName>ppt_h</p:attrName>
                                        </p:attrNameLst>
                                      </p:cBhvr>
                                      <p:tavLst>
                                        <p:tav tm="0">
                                          <p:val>
                                            <p:fltVal val="0"/>
                                          </p:val>
                                        </p:tav>
                                        <p:tav tm="100000">
                                          <p:val>
                                            <p:strVal val="#ppt_h"/>
                                          </p:val>
                                        </p:tav>
                                      </p:tavLst>
                                    </p:anim>
                                    <p:anim calcmode="lin" valueType="num">
                                      <p:cBhvr>
                                        <p:cTn id="171" dur="500" fill="hold"/>
                                        <p:tgtEl>
                                          <p:spTgt spid="115"/>
                                        </p:tgtEl>
                                        <p:attrNameLst>
                                          <p:attrName>style.rotation</p:attrName>
                                        </p:attrNameLst>
                                      </p:cBhvr>
                                      <p:tavLst>
                                        <p:tav tm="0">
                                          <p:val>
                                            <p:fltVal val="90"/>
                                          </p:val>
                                        </p:tav>
                                        <p:tav tm="100000">
                                          <p:val>
                                            <p:fltVal val="0"/>
                                          </p:val>
                                        </p:tav>
                                      </p:tavLst>
                                    </p:anim>
                                    <p:animEffect transition="in" filter="fade">
                                      <p:cBhvr>
                                        <p:cTn id="172" dur="500"/>
                                        <p:tgtEl>
                                          <p:spTgt spid="115"/>
                                        </p:tgtEl>
                                      </p:cBhvr>
                                    </p:animEffect>
                                  </p:childTnLst>
                                </p:cTn>
                              </p:par>
                              <p:par>
                                <p:cTn id="173" presetID="31" presetClass="entr" presetSubtype="0" fill="hold" grpId="0" nodeType="withEffect">
                                  <p:stCondLst>
                                    <p:cond delay="0"/>
                                  </p:stCondLst>
                                  <p:childTnLst>
                                    <p:set>
                                      <p:cBhvr>
                                        <p:cTn id="174" dur="1" fill="hold">
                                          <p:stCondLst>
                                            <p:cond delay="0"/>
                                          </p:stCondLst>
                                        </p:cTn>
                                        <p:tgtEl>
                                          <p:spTgt spid="117"/>
                                        </p:tgtEl>
                                        <p:attrNameLst>
                                          <p:attrName>style.visibility</p:attrName>
                                        </p:attrNameLst>
                                      </p:cBhvr>
                                      <p:to>
                                        <p:strVal val="visible"/>
                                      </p:to>
                                    </p:set>
                                    <p:anim calcmode="lin" valueType="num">
                                      <p:cBhvr>
                                        <p:cTn id="175" dur="500" fill="hold"/>
                                        <p:tgtEl>
                                          <p:spTgt spid="117"/>
                                        </p:tgtEl>
                                        <p:attrNameLst>
                                          <p:attrName>ppt_w</p:attrName>
                                        </p:attrNameLst>
                                      </p:cBhvr>
                                      <p:tavLst>
                                        <p:tav tm="0">
                                          <p:val>
                                            <p:fltVal val="0"/>
                                          </p:val>
                                        </p:tav>
                                        <p:tav tm="100000">
                                          <p:val>
                                            <p:strVal val="#ppt_w"/>
                                          </p:val>
                                        </p:tav>
                                      </p:tavLst>
                                    </p:anim>
                                    <p:anim calcmode="lin" valueType="num">
                                      <p:cBhvr>
                                        <p:cTn id="176" dur="500" fill="hold"/>
                                        <p:tgtEl>
                                          <p:spTgt spid="117"/>
                                        </p:tgtEl>
                                        <p:attrNameLst>
                                          <p:attrName>ppt_h</p:attrName>
                                        </p:attrNameLst>
                                      </p:cBhvr>
                                      <p:tavLst>
                                        <p:tav tm="0">
                                          <p:val>
                                            <p:fltVal val="0"/>
                                          </p:val>
                                        </p:tav>
                                        <p:tav tm="100000">
                                          <p:val>
                                            <p:strVal val="#ppt_h"/>
                                          </p:val>
                                        </p:tav>
                                      </p:tavLst>
                                    </p:anim>
                                    <p:anim calcmode="lin" valueType="num">
                                      <p:cBhvr>
                                        <p:cTn id="177" dur="500" fill="hold"/>
                                        <p:tgtEl>
                                          <p:spTgt spid="117"/>
                                        </p:tgtEl>
                                        <p:attrNameLst>
                                          <p:attrName>style.rotation</p:attrName>
                                        </p:attrNameLst>
                                      </p:cBhvr>
                                      <p:tavLst>
                                        <p:tav tm="0">
                                          <p:val>
                                            <p:fltVal val="90"/>
                                          </p:val>
                                        </p:tav>
                                        <p:tav tm="100000">
                                          <p:val>
                                            <p:fltVal val="0"/>
                                          </p:val>
                                        </p:tav>
                                      </p:tavLst>
                                    </p:anim>
                                    <p:animEffect transition="in" filter="fade">
                                      <p:cBhvr>
                                        <p:cTn id="178" dur="500"/>
                                        <p:tgtEl>
                                          <p:spTgt spid="117"/>
                                        </p:tgtEl>
                                      </p:cBhvr>
                                    </p:animEffect>
                                  </p:childTnLst>
                                </p:cTn>
                              </p:par>
                              <p:par>
                                <p:cTn id="179" presetID="31" presetClass="entr" presetSubtype="0" fill="hold" grpId="0" nodeType="withEffect">
                                  <p:stCondLst>
                                    <p:cond delay="0"/>
                                  </p:stCondLst>
                                  <p:childTnLst>
                                    <p:set>
                                      <p:cBhvr>
                                        <p:cTn id="180" dur="1" fill="hold">
                                          <p:stCondLst>
                                            <p:cond delay="0"/>
                                          </p:stCondLst>
                                        </p:cTn>
                                        <p:tgtEl>
                                          <p:spTgt spid="7"/>
                                        </p:tgtEl>
                                        <p:attrNameLst>
                                          <p:attrName>style.visibility</p:attrName>
                                        </p:attrNameLst>
                                      </p:cBhvr>
                                      <p:to>
                                        <p:strVal val="visible"/>
                                      </p:to>
                                    </p:set>
                                    <p:anim calcmode="lin" valueType="num">
                                      <p:cBhvr>
                                        <p:cTn id="181" dur="500" fill="hold"/>
                                        <p:tgtEl>
                                          <p:spTgt spid="7"/>
                                        </p:tgtEl>
                                        <p:attrNameLst>
                                          <p:attrName>ppt_w</p:attrName>
                                        </p:attrNameLst>
                                      </p:cBhvr>
                                      <p:tavLst>
                                        <p:tav tm="0">
                                          <p:val>
                                            <p:fltVal val="0"/>
                                          </p:val>
                                        </p:tav>
                                        <p:tav tm="100000">
                                          <p:val>
                                            <p:strVal val="#ppt_w"/>
                                          </p:val>
                                        </p:tav>
                                      </p:tavLst>
                                    </p:anim>
                                    <p:anim calcmode="lin" valueType="num">
                                      <p:cBhvr>
                                        <p:cTn id="182" dur="500" fill="hold"/>
                                        <p:tgtEl>
                                          <p:spTgt spid="7"/>
                                        </p:tgtEl>
                                        <p:attrNameLst>
                                          <p:attrName>ppt_h</p:attrName>
                                        </p:attrNameLst>
                                      </p:cBhvr>
                                      <p:tavLst>
                                        <p:tav tm="0">
                                          <p:val>
                                            <p:fltVal val="0"/>
                                          </p:val>
                                        </p:tav>
                                        <p:tav tm="100000">
                                          <p:val>
                                            <p:strVal val="#ppt_h"/>
                                          </p:val>
                                        </p:tav>
                                      </p:tavLst>
                                    </p:anim>
                                    <p:anim calcmode="lin" valueType="num">
                                      <p:cBhvr>
                                        <p:cTn id="183" dur="500" fill="hold"/>
                                        <p:tgtEl>
                                          <p:spTgt spid="7"/>
                                        </p:tgtEl>
                                        <p:attrNameLst>
                                          <p:attrName>style.rotation</p:attrName>
                                        </p:attrNameLst>
                                      </p:cBhvr>
                                      <p:tavLst>
                                        <p:tav tm="0">
                                          <p:val>
                                            <p:fltVal val="90"/>
                                          </p:val>
                                        </p:tav>
                                        <p:tav tm="100000">
                                          <p:val>
                                            <p:fltVal val="0"/>
                                          </p:val>
                                        </p:tav>
                                      </p:tavLst>
                                    </p:anim>
                                    <p:animEffect transition="in" filter="fade">
                                      <p:cBhvr>
                                        <p:cTn id="184" dur="500"/>
                                        <p:tgtEl>
                                          <p:spTgt spid="7"/>
                                        </p:tgtEl>
                                      </p:cBhvr>
                                    </p:animEffect>
                                  </p:childTnLst>
                                </p:cTn>
                              </p:par>
                              <p:par>
                                <p:cTn id="185" presetID="31" presetClass="entr" presetSubtype="0" fill="hold" grpId="0" nodeType="withEffect">
                                  <p:stCondLst>
                                    <p:cond delay="0"/>
                                  </p:stCondLst>
                                  <p:childTnLst>
                                    <p:set>
                                      <p:cBhvr>
                                        <p:cTn id="186" dur="1" fill="hold">
                                          <p:stCondLst>
                                            <p:cond delay="0"/>
                                          </p:stCondLst>
                                        </p:cTn>
                                        <p:tgtEl>
                                          <p:spTgt spid="9"/>
                                        </p:tgtEl>
                                        <p:attrNameLst>
                                          <p:attrName>style.visibility</p:attrName>
                                        </p:attrNameLst>
                                      </p:cBhvr>
                                      <p:to>
                                        <p:strVal val="visible"/>
                                      </p:to>
                                    </p:set>
                                    <p:anim calcmode="lin" valueType="num">
                                      <p:cBhvr>
                                        <p:cTn id="187" dur="500" fill="hold"/>
                                        <p:tgtEl>
                                          <p:spTgt spid="9"/>
                                        </p:tgtEl>
                                        <p:attrNameLst>
                                          <p:attrName>ppt_w</p:attrName>
                                        </p:attrNameLst>
                                      </p:cBhvr>
                                      <p:tavLst>
                                        <p:tav tm="0">
                                          <p:val>
                                            <p:fltVal val="0"/>
                                          </p:val>
                                        </p:tav>
                                        <p:tav tm="100000">
                                          <p:val>
                                            <p:strVal val="#ppt_w"/>
                                          </p:val>
                                        </p:tav>
                                      </p:tavLst>
                                    </p:anim>
                                    <p:anim calcmode="lin" valueType="num">
                                      <p:cBhvr>
                                        <p:cTn id="188" dur="500" fill="hold"/>
                                        <p:tgtEl>
                                          <p:spTgt spid="9"/>
                                        </p:tgtEl>
                                        <p:attrNameLst>
                                          <p:attrName>ppt_h</p:attrName>
                                        </p:attrNameLst>
                                      </p:cBhvr>
                                      <p:tavLst>
                                        <p:tav tm="0">
                                          <p:val>
                                            <p:fltVal val="0"/>
                                          </p:val>
                                        </p:tav>
                                        <p:tav tm="100000">
                                          <p:val>
                                            <p:strVal val="#ppt_h"/>
                                          </p:val>
                                        </p:tav>
                                      </p:tavLst>
                                    </p:anim>
                                    <p:anim calcmode="lin" valueType="num">
                                      <p:cBhvr>
                                        <p:cTn id="189" dur="500" fill="hold"/>
                                        <p:tgtEl>
                                          <p:spTgt spid="9"/>
                                        </p:tgtEl>
                                        <p:attrNameLst>
                                          <p:attrName>style.rotation</p:attrName>
                                        </p:attrNameLst>
                                      </p:cBhvr>
                                      <p:tavLst>
                                        <p:tav tm="0">
                                          <p:val>
                                            <p:fltVal val="90"/>
                                          </p:val>
                                        </p:tav>
                                        <p:tav tm="100000">
                                          <p:val>
                                            <p:fltVal val="0"/>
                                          </p:val>
                                        </p:tav>
                                      </p:tavLst>
                                    </p:anim>
                                    <p:animEffect transition="in" filter="fade">
                                      <p:cBhvr>
                                        <p:cTn id="190" dur="500"/>
                                        <p:tgtEl>
                                          <p:spTgt spid="9"/>
                                        </p:tgtEl>
                                      </p:cBhvr>
                                    </p:animEffect>
                                  </p:childTnLst>
                                </p:cTn>
                              </p:par>
                              <p:par>
                                <p:cTn id="191" presetID="31" presetClass="entr" presetSubtype="0" fill="hold" grpId="0" nodeType="withEffect">
                                  <p:stCondLst>
                                    <p:cond delay="0"/>
                                  </p:stCondLst>
                                  <p:childTnLst>
                                    <p:set>
                                      <p:cBhvr>
                                        <p:cTn id="192" dur="1" fill="hold">
                                          <p:stCondLst>
                                            <p:cond delay="0"/>
                                          </p:stCondLst>
                                        </p:cTn>
                                        <p:tgtEl>
                                          <p:spTgt spid="11"/>
                                        </p:tgtEl>
                                        <p:attrNameLst>
                                          <p:attrName>style.visibility</p:attrName>
                                        </p:attrNameLst>
                                      </p:cBhvr>
                                      <p:to>
                                        <p:strVal val="visible"/>
                                      </p:to>
                                    </p:set>
                                    <p:anim calcmode="lin" valueType="num">
                                      <p:cBhvr>
                                        <p:cTn id="193" dur="500" fill="hold"/>
                                        <p:tgtEl>
                                          <p:spTgt spid="11"/>
                                        </p:tgtEl>
                                        <p:attrNameLst>
                                          <p:attrName>ppt_w</p:attrName>
                                        </p:attrNameLst>
                                      </p:cBhvr>
                                      <p:tavLst>
                                        <p:tav tm="0">
                                          <p:val>
                                            <p:fltVal val="0"/>
                                          </p:val>
                                        </p:tav>
                                        <p:tav tm="100000">
                                          <p:val>
                                            <p:strVal val="#ppt_w"/>
                                          </p:val>
                                        </p:tav>
                                      </p:tavLst>
                                    </p:anim>
                                    <p:anim calcmode="lin" valueType="num">
                                      <p:cBhvr>
                                        <p:cTn id="194" dur="500" fill="hold"/>
                                        <p:tgtEl>
                                          <p:spTgt spid="11"/>
                                        </p:tgtEl>
                                        <p:attrNameLst>
                                          <p:attrName>ppt_h</p:attrName>
                                        </p:attrNameLst>
                                      </p:cBhvr>
                                      <p:tavLst>
                                        <p:tav tm="0">
                                          <p:val>
                                            <p:fltVal val="0"/>
                                          </p:val>
                                        </p:tav>
                                        <p:tav tm="100000">
                                          <p:val>
                                            <p:strVal val="#ppt_h"/>
                                          </p:val>
                                        </p:tav>
                                      </p:tavLst>
                                    </p:anim>
                                    <p:anim calcmode="lin" valueType="num">
                                      <p:cBhvr>
                                        <p:cTn id="195" dur="500" fill="hold"/>
                                        <p:tgtEl>
                                          <p:spTgt spid="11"/>
                                        </p:tgtEl>
                                        <p:attrNameLst>
                                          <p:attrName>style.rotation</p:attrName>
                                        </p:attrNameLst>
                                      </p:cBhvr>
                                      <p:tavLst>
                                        <p:tav tm="0">
                                          <p:val>
                                            <p:fltVal val="90"/>
                                          </p:val>
                                        </p:tav>
                                        <p:tav tm="100000">
                                          <p:val>
                                            <p:fltVal val="0"/>
                                          </p:val>
                                        </p:tav>
                                      </p:tavLst>
                                    </p:anim>
                                    <p:animEffect transition="in" filter="fade">
                                      <p:cBhvr>
                                        <p:cTn id="196" dur="500"/>
                                        <p:tgtEl>
                                          <p:spTgt spid="11"/>
                                        </p:tgtEl>
                                      </p:cBhvr>
                                    </p:animEffect>
                                  </p:childTnLst>
                                </p:cTn>
                              </p:par>
                              <p:par>
                                <p:cTn id="197" presetID="31" presetClass="entr" presetSubtype="0" fill="hold" grpId="0" nodeType="withEffect">
                                  <p:stCondLst>
                                    <p:cond delay="0"/>
                                  </p:stCondLst>
                                  <p:childTnLst>
                                    <p:set>
                                      <p:cBhvr>
                                        <p:cTn id="198" dur="1" fill="hold">
                                          <p:stCondLst>
                                            <p:cond delay="0"/>
                                          </p:stCondLst>
                                        </p:cTn>
                                        <p:tgtEl>
                                          <p:spTgt spid="13"/>
                                        </p:tgtEl>
                                        <p:attrNameLst>
                                          <p:attrName>style.visibility</p:attrName>
                                        </p:attrNameLst>
                                      </p:cBhvr>
                                      <p:to>
                                        <p:strVal val="visible"/>
                                      </p:to>
                                    </p:set>
                                    <p:anim calcmode="lin" valueType="num">
                                      <p:cBhvr>
                                        <p:cTn id="199" dur="500" fill="hold"/>
                                        <p:tgtEl>
                                          <p:spTgt spid="13"/>
                                        </p:tgtEl>
                                        <p:attrNameLst>
                                          <p:attrName>ppt_w</p:attrName>
                                        </p:attrNameLst>
                                      </p:cBhvr>
                                      <p:tavLst>
                                        <p:tav tm="0">
                                          <p:val>
                                            <p:fltVal val="0"/>
                                          </p:val>
                                        </p:tav>
                                        <p:tav tm="100000">
                                          <p:val>
                                            <p:strVal val="#ppt_w"/>
                                          </p:val>
                                        </p:tav>
                                      </p:tavLst>
                                    </p:anim>
                                    <p:anim calcmode="lin" valueType="num">
                                      <p:cBhvr>
                                        <p:cTn id="200" dur="500" fill="hold"/>
                                        <p:tgtEl>
                                          <p:spTgt spid="13"/>
                                        </p:tgtEl>
                                        <p:attrNameLst>
                                          <p:attrName>ppt_h</p:attrName>
                                        </p:attrNameLst>
                                      </p:cBhvr>
                                      <p:tavLst>
                                        <p:tav tm="0">
                                          <p:val>
                                            <p:fltVal val="0"/>
                                          </p:val>
                                        </p:tav>
                                        <p:tav tm="100000">
                                          <p:val>
                                            <p:strVal val="#ppt_h"/>
                                          </p:val>
                                        </p:tav>
                                      </p:tavLst>
                                    </p:anim>
                                    <p:anim calcmode="lin" valueType="num">
                                      <p:cBhvr>
                                        <p:cTn id="201" dur="500" fill="hold"/>
                                        <p:tgtEl>
                                          <p:spTgt spid="13"/>
                                        </p:tgtEl>
                                        <p:attrNameLst>
                                          <p:attrName>style.rotation</p:attrName>
                                        </p:attrNameLst>
                                      </p:cBhvr>
                                      <p:tavLst>
                                        <p:tav tm="0">
                                          <p:val>
                                            <p:fltVal val="90"/>
                                          </p:val>
                                        </p:tav>
                                        <p:tav tm="100000">
                                          <p:val>
                                            <p:fltVal val="0"/>
                                          </p:val>
                                        </p:tav>
                                      </p:tavLst>
                                    </p:anim>
                                    <p:animEffect transition="in" filter="fade">
                                      <p:cBhvr>
                                        <p:cTn id="202" dur="500"/>
                                        <p:tgtEl>
                                          <p:spTgt spid="13"/>
                                        </p:tgtEl>
                                      </p:cBhvr>
                                    </p:animEffect>
                                  </p:childTnLst>
                                </p:cTn>
                              </p:par>
                              <p:par>
                                <p:cTn id="203" presetID="31" presetClass="entr" presetSubtype="0" fill="hold" grpId="0" nodeType="withEffect">
                                  <p:stCondLst>
                                    <p:cond delay="0"/>
                                  </p:stCondLst>
                                  <p:childTnLst>
                                    <p:set>
                                      <p:cBhvr>
                                        <p:cTn id="204" dur="1" fill="hold">
                                          <p:stCondLst>
                                            <p:cond delay="0"/>
                                          </p:stCondLst>
                                        </p:cTn>
                                        <p:tgtEl>
                                          <p:spTgt spid="15"/>
                                        </p:tgtEl>
                                        <p:attrNameLst>
                                          <p:attrName>style.visibility</p:attrName>
                                        </p:attrNameLst>
                                      </p:cBhvr>
                                      <p:to>
                                        <p:strVal val="visible"/>
                                      </p:to>
                                    </p:set>
                                    <p:anim calcmode="lin" valueType="num">
                                      <p:cBhvr>
                                        <p:cTn id="205" dur="500" fill="hold"/>
                                        <p:tgtEl>
                                          <p:spTgt spid="15"/>
                                        </p:tgtEl>
                                        <p:attrNameLst>
                                          <p:attrName>ppt_w</p:attrName>
                                        </p:attrNameLst>
                                      </p:cBhvr>
                                      <p:tavLst>
                                        <p:tav tm="0">
                                          <p:val>
                                            <p:fltVal val="0"/>
                                          </p:val>
                                        </p:tav>
                                        <p:tav tm="100000">
                                          <p:val>
                                            <p:strVal val="#ppt_w"/>
                                          </p:val>
                                        </p:tav>
                                      </p:tavLst>
                                    </p:anim>
                                    <p:anim calcmode="lin" valueType="num">
                                      <p:cBhvr>
                                        <p:cTn id="206" dur="500" fill="hold"/>
                                        <p:tgtEl>
                                          <p:spTgt spid="15"/>
                                        </p:tgtEl>
                                        <p:attrNameLst>
                                          <p:attrName>ppt_h</p:attrName>
                                        </p:attrNameLst>
                                      </p:cBhvr>
                                      <p:tavLst>
                                        <p:tav tm="0">
                                          <p:val>
                                            <p:fltVal val="0"/>
                                          </p:val>
                                        </p:tav>
                                        <p:tav tm="100000">
                                          <p:val>
                                            <p:strVal val="#ppt_h"/>
                                          </p:val>
                                        </p:tav>
                                      </p:tavLst>
                                    </p:anim>
                                    <p:anim calcmode="lin" valueType="num">
                                      <p:cBhvr>
                                        <p:cTn id="207" dur="500" fill="hold"/>
                                        <p:tgtEl>
                                          <p:spTgt spid="15"/>
                                        </p:tgtEl>
                                        <p:attrNameLst>
                                          <p:attrName>style.rotation</p:attrName>
                                        </p:attrNameLst>
                                      </p:cBhvr>
                                      <p:tavLst>
                                        <p:tav tm="0">
                                          <p:val>
                                            <p:fltVal val="90"/>
                                          </p:val>
                                        </p:tav>
                                        <p:tav tm="100000">
                                          <p:val>
                                            <p:fltVal val="0"/>
                                          </p:val>
                                        </p:tav>
                                      </p:tavLst>
                                    </p:anim>
                                    <p:animEffect transition="in" filter="fade">
                                      <p:cBhvr>
                                        <p:cTn id="208" dur="500"/>
                                        <p:tgtEl>
                                          <p:spTgt spid="15"/>
                                        </p:tgtEl>
                                      </p:cBhvr>
                                    </p:animEffect>
                                  </p:childTnLst>
                                </p:cTn>
                              </p:par>
                              <p:par>
                                <p:cTn id="209" presetID="31" presetClass="entr" presetSubtype="0" fill="hold" grpId="0" nodeType="withEffect">
                                  <p:stCondLst>
                                    <p:cond delay="0"/>
                                  </p:stCondLst>
                                  <p:childTnLst>
                                    <p:set>
                                      <p:cBhvr>
                                        <p:cTn id="210" dur="1" fill="hold">
                                          <p:stCondLst>
                                            <p:cond delay="0"/>
                                          </p:stCondLst>
                                        </p:cTn>
                                        <p:tgtEl>
                                          <p:spTgt spid="17"/>
                                        </p:tgtEl>
                                        <p:attrNameLst>
                                          <p:attrName>style.visibility</p:attrName>
                                        </p:attrNameLst>
                                      </p:cBhvr>
                                      <p:to>
                                        <p:strVal val="visible"/>
                                      </p:to>
                                    </p:set>
                                    <p:anim calcmode="lin" valueType="num">
                                      <p:cBhvr>
                                        <p:cTn id="211" dur="500" fill="hold"/>
                                        <p:tgtEl>
                                          <p:spTgt spid="17"/>
                                        </p:tgtEl>
                                        <p:attrNameLst>
                                          <p:attrName>ppt_w</p:attrName>
                                        </p:attrNameLst>
                                      </p:cBhvr>
                                      <p:tavLst>
                                        <p:tav tm="0">
                                          <p:val>
                                            <p:fltVal val="0"/>
                                          </p:val>
                                        </p:tav>
                                        <p:tav tm="100000">
                                          <p:val>
                                            <p:strVal val="#ppt_w"/>
                                          </p:val>
                                        </p:tav>
                                      </p:tavLst>
                                    </p:anim>
                                    <p:anim calcmode="lin" valueType="num">
                                      <p:cBhvr>
                                        <p:cTn id="212" dur="500" fill="hold"/>
                                        <p:tgtEl>
                                          <p:spTgt spid="17"/>
                                        </p:tgtEl>
                                        <p:attrNameLst>
                                          <p:attrName>ppt_h</p:attrName>
                                        </p:attrNameLst>
                                      </p:cBhvr>
                                      <p:tavLst>
                                        <p:tav tm="0">
                                          <p:val>
                                            <p:fltVal val="0"/>
                                          </p:val>
                                        </p:tav>
                                        <p:tav tm="100000">
                                          <p:val>
                                            <p:strVal val="#ppt_h"/>
                                          </p:val>
                                        </p:tav>
                                      </p:tavLst>
                                    </p:anim>
                                    <p:anim calcmode="lin" valueType="num">
                                      <p:cBhvr>
                                        <p:cTn id="213" dur="500" fill="hold"/>
                                        <p:tgtEl>
                                          <p:spTgt spid="17"/>
                                        </p:tgtEl>
                                        <p:attrNameLst>
                                          <p:attrName>style.rotation</p:attrName>
                                        </p:attrNameLst>
                                      </p:cBhvr>
                                      <p:tavLst>
                                        <p:tav tm="0">
                                          <p:val>
                                            <p:fltVal val="90"/>
                                          </p:val>
                                        </p:tav>
                                        <p:tav tm="100000">
                                          <p:val>
                                            <p:fltVal val="0"/>
                                          </p:val>
                                        </p:tav>
                                      </p:tavLst>
                                    </p:anim>
                                    <p:animEffect transition="in" filter="fade">
                                      <p:cBhvr>
                                        <p:cTn id="214" dur="500"/>
                                        <p:tgtEl>
                                          <p:spTgt spid="17"/>
                                        </p:tgtEl>
                                      </p:cBhvr>
                                    </p:animEffect>
                                  </p:childTnLst>
                                </p:cTn>
                              </p:par>
                              <p:par>
                                <p:cTn id="215" presetID="31" presetClass="entr" presetSubtype="0" fill="hold" grpId="0" nodeType="withEffect">
                                  <p:stCondLst>
                                    <p:cond delay="0"/>
                                  </p:stCondLst>
                                  <p:childTnLst>
                                    <p:set>
                                      <p:cBhvr>
                                        <p:cTn id="216" dur="1" fill="hold">
                                          <p:stCondLst>
                                            <p:cond delay="0"/>
                                          </p:stCondLst>
                                        </p:cTn>
                                        <p:tgtEl>
                                          <p:spTgt spid="19"/>
                                        </p:tgtEl>
                                        <p:attrNameLst>
                                          <p:attrName>style.visibility</p:attrName>
                                        </p:attrNameLst>
                                      </p:cBhvr>
                                      <p:to>
                                        <p:strVal val="visible"/>
                                      </p:to>
                                    </p:set>
                                    <p:anim calcmode="lin" valueType="num">
                                      <p:cBhvr>
                                        <p:cTn id="217" dur="500" fill="hold"/>
                                        <p:tgtEl>
                                          <p:spTgt spid="19"/>
                                        </p:tgtEl>
                                        <p:attrNameLst>
                                          <p:attrName>ppt_w</p:attrName>
                                        </p:attrNameLst>
                                      </p:cBhvr>
                                      <p:tavLst>
                                        <p:tav tm="0">
                                          <p:val>
                                            <p:fltVal val="0"/>
                                          </p:val>
                                        </p:tav>
                                        <p:tav tm="100000">
                                          <p:val>
                                            <p:strVal val="#ppt_w"/>
                                          </p:val>
                                        </p:tav>
                                      </p:tavLst>
                                    </p:anim>
                                    <p:anim calcmode="lin" valueType="num">
                                      <p:cBhvr>
                                        <p:cTn id="218" dur="500" fill="hold"/>
                                        <p:tgtEl>
                                          <p:spTgt spid="19"/>
                                        </p:tgtEl>
                                        <p:attrNameLst>
                                          <p:attrName>ppt_h</p:attrName>
                                        </p:attrNameLst>
                                      </p:cBhvr>
                                      <p:tavLst>
                                        <p:tav tm="0">
                                          <p:val>
                                            <p:fltVal val="0"/>
                                          </p:val>
                                        </p:tav>
                                        <p:tav tm="100000">
                                          <p:val>
                                            <p:strVal val="#ppt_h"/>
                                          </p:val>
                                        </p:tav>
                                      </p:tavLst>
                                    </p:anim>
                                    <p:anim calcmode="lin" valueType="num">
                                      <p:cBhvr>
                                        <p:cTn id="219" dur="500" fill="hold"/>
                                        <p:tgtEl>
                                          <p:spTgt spid="19"/>
                                        </p:tgtEl>
                                        <p:attrNameLst>
                                          <p:attrName>style.rotation</p:attrName>
                                        </p:attrNameLst>
                                      </p:cBhvr>
                                      <p:tavLst>
                                        <p:tav tm="0">
                                          <p:val>
                                            <p:fltVal val="90"/>
                                          </p:val>
                                        </p:tav>
                                        <p:tav tm="100000">
                                          <p:val>
                                            <p:fltVal val="0"/>
                                          </p:val>
                                        </p:tav>
                                      </p:tavLst>
                                    </p:anim>
                                    <p:animEffect transition="in" filter="fade">
                                      <p:cBhvr>
                                        <p:cTn id="220" dur="500"/>
                                        <p:tgtEl>
                                          <p:spTgt spid="19"/>
                                        </p:tgtEl>
                                      </p:cBhvr>
                                    </p:animEffect>
                                  </p:childTnLst>
                                </p:cTn>
                              </p:par>
                              <p:par>
                                <p:cTn id="221" presetID="31" presetClass="entr" presetSubtype="0" fill="hold" grpId="0" nodeType="withEffect">
                                  <p:stCondLst>
                                    <p:cond delay="0"/>
                                  </p:stCondLst>
                                  <p:childTnLst>
                                    <p:set>
                                      <p:cBhvr>
                                        <p:cTn id="222" dur="1" fill="hold">
                                          <p:stCondLst>
                                            <p:cond delay="0"/>
                                          </p:stCondLst>
                                        </p:cTn>
                                        <p:tgtEl>
                                          <p:spTgt spid="23"/>
                                        </p:tgtEl>
                                        <p:attrNameLst>
                                          <p:attrName>style.visibility</p:attrName>
                                        </p:attrNameLst>
                                      </p:cBhvr>
                                      <p:to>
                                        <p:strVal val="visible"/>
                                      </p:to>
                                    </p:set>
                                    <p:anim calcmode="lin" valueType="num">
                                      <p:cBhvr>
                                        <p:cTn id="223" dur="500" fill="hold"/>
                                        <p:tgtEl>
                                          <p:spTgt spid="23"/>
                                        </p:tgtEl>
                                        <p:attrNameLst>
                                          <p:attrName>ppt_w</p:attrName>
                                        </p:attrNameLst>
                                      </p:cBhvr>
                                      <p:tavLst>
                                        <p:tav tm="0">
                                          <p:val>
                                            <p:fltVal val="0"/>
                                          </p:val>
                                        </p:tav>
                                        <p:tav tm="100000">
                                          <p:val>
                                            <p:strVal val="#ppt_w"/>
                                          </p:val>
                                        </p:tav>
                                      </p:tavLst>
                                    </p:anim>
                                    <p:anim calcmode="lin" valueType="num">
                                      <p:cBhvr>
                                        <p:cTn id="224" dur="500" fill="hold"/>
                                        <p:tgtEl>
                                          <p:spTgt spid="23"/>
                                        </p:tgtEl>
                                        <p:attrNameLst>
                                          <p:attrName>ppt_h</p:attrName>
                                        </p:attrNameLst>
                                      </p:cBhvr>
                                      <p:tavLst>
                                        <p:tav tm="0">
                                          <p:val>
                                            <p:fltVal val="0"/>
                                          </p:val>
                                        </p:tav>
                                        <p:tav tm="100000">
                                          <p:val>
                                            <p:strVal val="#ppt_h"/>
                                          </p:val>
                                        </p:tav>
                                      </p:tavLst>
                                    </p:anim>
                                    <p:anim calcmode="lin" valueType="num">
                                      <p:cBhvr>
                                        <p:cTn id="225" dur="500" fill="hold"/>
                                        <p:tgtEl>
                                          <p:spTgt spid="23"/>
                                        </p:tgtEl>
                                        <p:attrNameLst>
                                          <p:attrName>style.rotation</p:attrName>
                                        </p:attrNameLst>
                                      </p:cBhvr>
                                      <p:tavLst>
                                        <p:tav tm="0">
                                          <p:val>
                                            <p:fltVal val="90"/>
                                          </p:val>
                                        </p:tav>
                                        <p:tav tm="100000">
                                          <p:val>
                                            <p:fltVal val="0"/>
                                          </p:val>
                                        </p:tav>
                                      </p:tavLst>
                                    </p:anim>
                                    <p:animEffect transition="in" filter="fade">
                                      <p:cBhvr>
                                        <p:cTn id="226" dur="500"/>
                                        <p:tgtEl>
                                          <p:spTgt spid="23"/>
                                        </p:tgtEl>
                                      </p:cBhvr>
                                    </p:animEffect>
                                  </p:childTnLst>
                                </p:cTn>
                              </p:par>
                              <p:par>
                                <p:cTn id="227" presetID="31" presetClass="entr" presetSubtype="0" fill="hold" grpId="0" nodeType="withEffect">
                                  <p:stCondLst>
                                    <p:cond delay="0"/>
                                  </p:stCondLst>
                                  <p:childTnLst>
                                    <p:set>
                                      <p:cBhvr>
                                        <p:cTn id="228" dur="1" fill="hold">
                                          <p:stCondLst>
                                            <p:cond delay="0"/>
                                          </p:stCondLst>
                                        </p:cTn>
                                        <p:tgtEl>
                                          <p:spTgt spid="25"/>
                                        </p:tgtEl>
                                        <p:attrNameLst>
                                          <p:attrName>style.visibility</p:attrName>
                                        </p:attrNameLst>
                                      </p:cBhvr>
                                      <p:to>
                                        <p:strVal val="visible"/>
                                      </p:to>
                                    </p:set>
                                    <p:anim calcmode="lin" valueType="num">
                                      <p:cBhvr>
                                        <p:cTn id="229" dur="500" fill="hold"/>
                                        <p:tgtEl>
                                          <p:spTgt spid="25"/>
                                        </p:tgtEl>
                                        <p:attrNameLst>
                                          <p:attrName>ppt_w</p:attrName>
                                        </p:attrNameLst>
                                      </p:cBhvr>
                                      <p:tavLst>
                                        <p:tav tm="0">
                                          <p:val>
                                            <p:fltVal val="0"/>
                                          </p:val>
                                        </p:tav>
                                        <p:tav tm="100000">
                                          <p:val>
                                            <p:strVal val="#ppt_w"/>
                                          </p:val>
                                        </p:tav>
                                      </p:tavLst>
                                    </p:anim>
                                    <p:anim calcmode="lin" valueType="num">
                                      <p:cBhvr>
                                        <p:cTn id="230" dur="500" fill="hold"/>
                                        <p:tgtEl>
                                          <p:spTgt spid="25"/>
                                        </p:tgtEl>
                                        <p:attrNameLst>
                                          <p:attrName>ppt_h</p:attrName>
                                        </p:attrNameLst>
                                      </p:cBhvr>
                                      <p:tavLst>
                                        <p:tav tm="0">
                                          <p:val>
                                            <p:fltVal val="0"/>
                                          </p:val>
                                        </p:tav>
                                        <p:tav tm="100000">
                                          <p:val>
                                            <p:strVal val="#ppt_h"/>
                                          </p:val>
                                        </p:tav>
                                      </p:tavLst>
                                    </p:anim>
                                    <p:anim calcmode="lin" valueType="num">
                                      <p:cBhvr>
                                        <p:cTn id="231" dur="500" fill="hold"/>
                                        <p:tgtEl>
                                          <p:spTgt spid="25"/>
                                        </p:tgtEl>
                                        <p:attrNameLst>
                                          <p:attrName>style.rotation</p:attrName>
                                        </p:attrNameLst>
                                      </p:cBhvr>
                                      <p:tavLst>
                                        <p:tav tm="0">
                                          <p:val>
                                            <p:fltVal val="90"/>
                                          </p:val>
                                        </p:tav>
                                        <p:tav tm="100000">
                                          <p:val>
                                            <p:fltVal val="0"/>
                                          </p:val>
                                        </p:tav>
                                      </p:tavLst>
                                    </p:anim>
                                    <p:animEffect transition="in" filter="fade">
                                      <p:cBhvr>
                                        <p:cTn id="232" dur="500"/>
                                        <p:tgtEl>
                                          <p:spTgt spid="25"/>
                                        </p:tgtEl>
                                      </p:cBhvr>
                                    </p:animEffect>
                                  </p:childTnLst>
                                </p:cTn>
                              </p:par>
                              <p:par>
                                <p:cTn id="233" presetID="31" presetClass="entr" presetSubtype="0" fill="hold" grpId="0" nodeType="withEffect">
                                  <p:stCondLst>
                                    <p:cond delay="0"/>
                                  </p:stCondLst>
                                  <p:childTnLst>
                                    <p:set>
                                      <p:cBhvr>
                                        <p:cTn id="234" dur="1" fill="hold">
                                          <p:stCondLst>
                                            <p:cond delay="0"/>
                                          </p:stCondLst>
                                        </p:cTn>
                                        <p:tgtEl>
                                          <p:spTgt spid="27"/>
                                        </p:tgtEl>
                                        <p:attrNameLst>
                                          <p:attrName>style.visibility</p:attrName>
                                        </p:attrNameLst>
                                      </p:cBhvr>
                                      <p:to>
                                        <p:strVal val="visible"/>
                                      </p:to>
                                    </p:set>
                                    <p:anim calcmode="lin" valueType="num">
                                      <p:cBhvr>
                                        <p:cTn id="235" dur="500" fill="hold"/>
                                        <p:tgtEl>
                                          <p:spTgt spid="27"/>
                                        </p:tgtEl>
                                        <p:attrNameLst>
                                          <p:attrName>ppt_w</p:attrName>
                                        </p:attrNameLst>
                                      </p:cBhvr>
                                      <p:tavLst>
                                        <p:tav tm="0">
                                          <p:val>
                                            <p:fltVal val="0"/>
                                          </p:val>
                                        </p:tav>
                                        <p:tav tm="100000">
                                          <p:val>
                                            <p:strVal val="#ppt_w"/>
                                          </p:val>
                                        </p:tav>
                                      </p:tavLst>
                                    </p:anim>
                                    <p:anim calcmode="lin" valueType="num">
                                      <p:cBhvr>
                                        <p:cTn id="236" dur="500" fill="hold"/>
                                        <p:tgtEl>
                                          <p:spTgt spid="27"/>
                                        </p:tgtEl>
                                        <p:attrNameLst>
                                          <p:attrName>ppt_h</p:attrName>
                                        </p:attrNameLst>
                                      </p:cBhvr>
                                      <p:tavLst>
                                        <p:tav tm="0">
                                          <p:val>
                                            <p:fltVal val="0"/>
                                          </p:val>
                                        </p:tav>
                                        <p:tav tm="100000">
                                          <p:val>
                                            <p:strVal val="#ppt_h"/>
                                          </p:val>
                                        </p:tav>
                                      </p:tavLst>
                                    </p:anim>
                                    <p:anim calcmode="lin" valueType="num">
                                      <p:cBhvr>
                                        <p:cTn id="237" dur="500" fill="hold"/>
                                        <p:tgtEl>
                                          <p:spTgt spid="27"/>
                                        </p:tgtEl>
                                        <p:attrNameLst>
                                          <p:attrName>style.rotation</p:attrName>
                                        </p:attrNameLst>
                                      </p:cBhvr>
                                      <p:tavLst>
                                        <p:tav tm="0">
                                          <p:val>
                                            <p:fltVal val="90"/>
                                          </p:val>
                                        </p:tav>
                                        <p:tav tm="100000">
                                          <p:val>
                                            <p:fltVal val="0"/>
                                          </p:val>
                                        </p:tav>
                                      </p:tavLst>
                                    </p:anim>
                                    <p:animEffect transition="in" filter="fade">
                                      <p:cBhvr>
                                        <p:cTn id="238" dur="500"/>
                                        <p:tgtEl>
                                          <p:spTgt spid="27"/>
                                        </p:tgtEl>
                                      </p:cBhvr>
                                    </p:animEffect>
                                  </p:childTnLst>
                                </p:cTn>
                              </p:par>
                              <p:par>
                                <p:cTn id="239" presetID="31" presetClass="entr" presetSubtype="0" fill="hold" grpId="0" nodeType="withEffect">
                                  <p:stCondLst>
                                    <p:cond delay="0"/>
                                  </p:stCondLst>
                                  <p:childTnLst>
                                    <p:set>
                                      <p:cBhvr>
                                        <p:cTn id="240" dur="1" fill="hold">
                                          <p:stCondLst>
                                            <p:cond delay="0"/>
                                          </p:stCondLst>
                                        </p:cTn>
                                        <p:tgtEl>
                                          <p:spTgt spid="33"/>
                                        </p:tgtEl>
                                        <p:attrNameLst>
                                          <p:attrName>style.visibility</p:attrName>
                                        </p:attrNameLst>
                                      </p:cBhvr>
                                      <p:to>
                                        <p:strVal val="visible"/>
                                      </p:to>
                                    </p:set>
                                    <p:anim calcmode="lin" valueType="num">
                                      <p:cBhvr>
                                        <p:cTn id="241" dur="500" fill="hold"/>
                                        <p:tgtEl>
                                          <p:spTgt spid="33"/>
                                        </p:tgtEl>
                                        <p:attrNameLst>
                                          <p:attrName>ppt_w</p:attrName>
                                        </p:attrNameLst>
                                      </p:cBhvr>
                                      <p:tavLst>
                                        <p:tav tm="0">
                                          <p:val>
                                            <p:fltVal val="0"/>
                                          </p:val>
                                        </p:tav>
                                        <p:tav tm="100000">
                                          <p:val>
                                            <p:strVal val="#ppt_w"/>
                                          </p:val>
                                        </p:tav>
                                      </p:tavLst>
                                    </p:anim>
                                    <p:anim calcmode="lin" valueType="num">
                                      <p:cBhvr>
                                        <p:cTn id="242" dur="500" fill="hold"/>
                                        <p:tgtEl>
                                          <p:spTgt spid="33"/>
                                        </p:tgtEl>
                                        <p:attrNameLst>
                                          <p:attrName>ppt_h</p:attrName>
                                        </p:attrNameLst>
                                      </p:cBhvr>
                                      <p:tavLst>
                                        <p:tav tm="0">
                                          <p:val>
                                            <p:fltVal val="0"/>
                                          </p:val>
                                        </p:tav>
                                        <p:tav tm="100000">
                                          <p:val>
                                            <p:strVal val="#ppt_h"/>
                                          </p:val>
                                        </p:tav>
                                      </p:tavLst>
                                    </p:anim>
                                    <p:anim calcmode="lin" valueType="num">
                                      <p:cBhvr>
                                        <p:cTn id="243" dur="500" fill="hold"/>
                                        <p:tgtEl>
                                          <p:spTgt spid="33"/>
                                        </p:tgtEl>
                                        <p:attrNameLst>
                                          <p:attrName>style.rotation</p:attrName>
                                        </p:attrNameLst>
                                      </p:cBhvr>
                                      <p:tavLst>
                                        <p:tav tm="0">
                                          <p:val>
                                            <p:fltVal val="90"/>
                                          </p:val>
                                        </p:tav>
                                        <p:tav tm="100000">
                                          <p:val>
                                            <p:fltVal val="0"/>
                                          </p:val>
                                        </p:tav>
                                      </p:tavLst>
                                    </p:anim>
                                    <p:animEffect transition="in" filter="fade">
                                      <p:cBhvr>
                                        <p:cTn id="244" dur="500"/>
                                        <p:tgtEl>
                                          <p:spTgt spid="33"/>
                                        </p:tgtEl>
                                      </p:cBhvr>
                                    </p:animEffect>
                                  </p:childTnLst>
                                </p:cTn>
                              </p:par>
                              <p:par>
                                <p:cTn id="245" presetID="31" presetClass="entr" presetSubtype="0" fill="hold" grpId="0" nodeType="withEffect">
                                  <p:stCondLst>
                                    <p:cond delay="0"/>
                                  </p:stCondLst>
                                  <p:childTnLst>
                                    <p:set>
                                      <p:cBhvr>
                                        <p:cTn id="246" dur="1" fill="hold">
                                          <p:stCondLst>
                                            <p:cond delay="0"/>
                                          </p:stCondLst>
                                        </p:cTn>
                                        <p:tgtEl>
                                          <p:spTgt spid="37"/>
                                        </p:tgtEl>
                                        <p:attrNameLst>
                                          <p:attrName>style.visibility</p:attrName>
                                        </p:attrNameLst>
                                      </p:cBhvr>
                                      <p:to>
                                        <p:strVal val="visible"/>
                                      </p:to>
                                    </p:set>
                                    <p:anim calcmode="lin" valueType="num">
                                      <p:cBhvr>
                                        <p:cTn id="247" dur="500" fill="hold"/>
                                        <p:tgtEl>
                                          <p:spTgt spid="37"/>
                                        </p:tgtEl>
                                        <p:attrNameLst>
                                          <p:attrName>ppt_w</p:attrName>
                                        </p:attrNameLst>
                                      </p:cBhvr>
                                      <p:tavLst>
                                        <p:tav tm="0">
                                          <p:val>
                                            <p:fltVal val="0"/>
                                          </p:val>
                                        </p:tav>
                                        <p:tav tm="100000">
                                          <p:val>
                                            <p:strVal val="#ppt_w"/>
                                          </p:val>
                                        </p:tav>
                                      </p:tavLst>
                                    </p:anim>
                                    <p:anim calcmode="lin" valueType="num">
                                      <p:cBhvr>
                                        <p:cTn id="248" dur="500" fill="hold"/>
                                        <p:tgtEl>
                                          <p:spTgt spid="37"/>
                                        </p:tgtEl>
                                        <p:attrNameLst>
                                          <p:attrName>ppt_h</p:attrName>
                                        </p:attrNameLst>
                                      </p:cBhvr>
                                      <p:tavLst>
                                        <p:tav tm="0">
                                          <p:val>
                                            <p:fltVal val="0"/>
                                          </p:val>
                                        </p:tav>
                                        <p:tav tm="100000">
                                          <p:val>
                                            <p:strVal val="#ppt_h"/>
                                          </p:val>
                                        </p:tav>
                                      </p:tavLst>
                                    </p:anim>
                                    <p:anim calcmode="lin" valueType="num">
                                      <p:cBhvr>
                                        <p:cTn id="249" dur="500" fill="hold"/>
                                        <p:tgtEl>
                                          <p:spTgt spid="37"/>
                                        </p:tgtEl>
                                        <p:attrNameLst>
                                          <p:attrName>style.rotation</p:attrName>
                                        </p:attrNameLst>
                                      </p:cBhvr>
                                      <p:tavLst>
                                        <p:tav tm="0">
                                          <p:val>
                                            <p:fltVal val="90"/>
                                          </p:val>
                                        </p:tav>
                                        <p:tav tm="100000">
                                          <p:val>
                                            <p:fltVal val="0"/>
                                          </p:val>
                                        </p:tav>
                                      </p:tavLst>
                                    </p:anim>
                                    <p:animEffect transition="in" filter="fade">
                                      <p:cBhvr>
                                        <p:cTn id="250" dur="500"/>
                                        <p:tgtEl>
                                          <p:spTgt spid="37"/>
                                        </p:tgtEl>
                                      </p:cBhvr>
                                    </p:animEffect>
                                  </p:childTnLst>
                                </p:cTn>
                              </p:par>
                              <p:par>
                                <p:cTn id="251" presetID="31" presetClass="entr" presetSubtype="0" fill="hold" grpId="0" nodeType="withEffect">
                                  <p:stCondLst>
                                    <p:cond delay="0"/>
                                  </p:stCondLst>
                                  <p:childTnLst>
                                    <p:set>
                                      <p:cBhvr>
                                        <p:cTn id="252" dur="1" fill="hold">
                                          <p:stCondLst>
                                            <p:cond delay="0"/>
                                          </p:stCondLst>
                                        </p:cTn>
                                        <p:tgtEl>
                                          <p:spTgt spid="39"/>
                                        </p:tgtEl>
                                        <p:attrNameLst>
                                          <p:attrName>style.visibility</p:attrName>
                                        </p:attrNameLst>
                                      </p:cBhvr>
                                      <p:to>
                                        <p:strVal val="visible"/>
                                      </p:to>
                                    </p:set>
                                    <p:anim calcmode="lin" valueType="num">
                                      <p:cBhvr>
                                        <p:cTn id="253" dur="500" fill="hold"/>
                                        <p:tgtEl>
                                          <p:spTgt spid="39"/>
                                        </p:tgtEl>
                                        <p:attrNameLst>
                                          <p:attrName>ppt_w</p:attrName>
                                        </p:attrNameLst>
                                      </p:cBhvr>
                                      <p:tavLst>
                                        <p:tav tm="0">
                                          <p:val>
                                            <p:fltVal val="0"/>
                                          </p:val>
                                        </p:tav>
                                        <p:tav tm="100000">
                                          <p:val>
                                            <p:strVal val="#ppt_w"/>
                                          </p:val>
                                        </p:tav>
                                      </p:tavLst>
                                    </p:anim>
                                    <p:anim calcmode="lin" valueType="num">
                                      <p:cBhvr>
                                        <p:cTn id="254" dur="500" fill="hold"/>
                                        <p:tgtEl>
                                          <p:spTgt spid="39"/>
                                        </p:tgtEl>
                                        <p:attrNameLst>
                                          <p:attrName>ppt_h</p:attrName>
                                        </p:attrNameLst>
                                      </p:cBhvr>
                                      <p:tavLst>
                                        <p:tav tm="0">
                                          <p:val>
                                            <p:fltVal val="0"/>
                                          </p:val>
                                        </p:tav>
                                        <p:tav tm="100000">
                                          <p:val>
                                            <p:strVal val="#ppt_h"/>
                                          </p:val>
                                        </p:tav>
                                      </p:tavLst>
                                    </p:anim>
                                    <p:anim calcmode="lin" valueType="num">
                                      <p:cBhvr>
                                        <p:cTn id="255" dur="500" fill="hold"/>
                                        <p:tgtEl>
                                          <p:spTgt spid="39"/>
                                        </p:tgtEl>
                                        <p:attrNameLst>
                                          <p:attrName>style.rotation</p:attrName>
                                        </p:attrNameLst>
                                      </p:cBhvr>
                                      <p:tavLst>
                                        <p:tav tm="0">
                                          <p:val>
                                            <p:fltVal val="90"/>
                                          </p:val>
                                        </p:tav>
                                        <p:tav tm="100000">
                                          <p:val>
                                            <p:fltVal val="0"/>
                                          </p:val>
                                        </p:tav>
                                      </p:tavLst>
                                    </p:anim>
                                    <p:animEffect transition="in" filter="fade">
                                      <p:cBhvr>
                                        <p:cTn id="256" dur="500"/>
                                        <p:tgtEl>
                                          <p:spTgt spid="39"/>
                                        </p:tgtEl>
                                      </p:cBhvr>
                                    </p:animEffect>
                                  </p:childTnLst>
                                </p:cTn>
                              </p:par>
                              <p:par>
                                <p:cTn id="257" presetID="31" presetClass="entr" presetSubtype="0" fill="hold" grpId="0" nodeType="withEffect">
                                  <p:stCondLst>
                                    <p:cond delay="0"/>
                                  </p:stCondLst>
                                  <p:childTnLst>
                                    <p:set>
                                      <p:cBhvr>
                                        <p:cTn id="258" dur="1" fill="hold">
                                          <p:stCondLst>
                                            <p:cond delay="0"/>
                                          </p:stCondLst>
                                        </p:cTn>
                                        <p:tgtEl>
                                          <p:spTgt spid="41"/>
                                        </p:tgtEl>
                                        <p:attrNameLst>
                                          <p:attrName>style.visibility</p:attrName>
                                        </p:attrNameLst>
                                      </p:cBhvr>
                                      <p:to>
                                        <p:strVal val="visible"/>
                                      </p:to>
                                    </p:set>
                                    <p:anim calcmode="lin" valueType="num">
                                      <p:cBhvr>
                                        <p:cTn id="259" dur="500" fill="hold"/>
                                        <p:tgtEl>
                                          <p:spTgt spid="41"/>
                                        </p:tgtEl>
                                        <p:attrNameLst>
                                          <p:attrName>ppt_w</p:attrName>
                                        </p:attrNameLst>
                                      </p:cBhvr>
                                      <p:tavLst>
                                        <p:tav tm="0">
                                          <p:val>
                                            <p:fltVal val="0"/>
                                          </p:val>
                                        </p:tav>
                                        <p:tav tm="100000">
                                          <p:val>
                                            <p:strVal val="#ppt_w"/>
                                          </p:val>
                                        </p:tav>
                                      </p:tavLst>
                                    </p:anim>
                                    <p:anim calcmode="lin" valueType="num">
                                      <p:cBhvr>
                                        <p:cTn id="260" dur="500" fill="hold"/>
                                        <p:tgtEl>
                                          <p:spTgt spid="41"/>
                                        </p:tgtEl>
                                        <p:attrNameLst>
                                          <p:attrName>ppt_h</p:attrName>
                                        </p:attrNameLst>
                                      </p:cBhvr>
                                      <p:tavLst>
                                        <p:tav tm="0">
                                          <p:val>
                                            <p:fltVal val="0"/>
                                          </p:val>
                                        </p:tav>
                                        <p:tav tm="100000">
                                          <p:val>
                                            <p:strVal val="#ppt_h"/>
                                          </p:val>
                                        </p:tav>
                                      </p:tavLst>
                                    </p:anim>
                                    <p:anim calcmode="lin" valueType="num">
                                      <p:cBhvr>
                                        <p:cTn id="261" dur="500" fill="hold"/>
                                        <p:tgtEl>
                                          <p:spTgt spid="41"/>
                                        </p:tgtEl>
                                        <p:attrNameLst>
                                          <p:attrName>style.rotation</p:attrName>
                                        </p:attrNameLst>
                                      </p:cBhvr>
                                      <p:tavLst>
                                        <p:tav tm="0">
                                          <p:val>
                                            <p:fltVal val="90"/>
                                          </p:val>
                                        </p:tav>
                                        <p:tav tm="100000">
                                          <p:val>
                                            <p:fltVal val="0"/>
                                          </p:val>
                                        </p:tav>
                                      </p:tavLst>
                                    </p:anim>
                                    <p:animEffect transition="in" filter="fade">
                                      <p:cBhvr>
                                        <p:cTn id="262" dur="500"/>
                                        <p:tgtEl>
                                          <p:spTgt spid="41"/>
                                        </p:tgtEl>
                                      </p:cBhvr>
                                    </p:animEffect>
                                  </p:childTnLst>
                                </p:cTn>
                              </p:par>
                              <p:par>
                                <p:cTn id="263" presetID="31" presetClass="entr" presetSubtype="0" fill="hold" grpId="0" nodeType="withEffect">
                                  <p:stCondLst>
                                    <p:cond delay="0"/>
                                  </p:stCondLst>
                                  <p:childTnLst>
                                    <p:set>
                                      <p:cBhvr>
                                        <p:cTn id="264" dur="1" fill="hold">
                                          <p:stCondLst>
                                            <p:cond delay="0"/>
                                          </p:stCondLst>
                                        </p:cTn>
                                        <p:tgtEl>
                                          <p:spTgt spid="45"/>
                                        </p:tgtEl>
                                        <p:attrNameLst>
                                          <p:attrName>style.visibility</p:attrName>
                                        </p:attrNameLst>
                                      </p:cBhvr>
                                      <p:to>
                                        <p:strVal val="visible"/>
                                      </p:to>
                                    </p:set>
                                    <p:anim calcmode="lin" valueType="num">
                                      <p:cBhvr>
                                        <p:cTn id="265" dur="500" fill="hold"/>
                                        <p:tgtEl>
                                          <p:spTgt spid="45"/>
                                        </p:tgtEl>
                                        <p:attrNameLst>
                                          <p:attrName>ppt_w</p:attrName>
                                        </p:attrNameLst>
                                      </p:cBhvr>
                                      <p:tavLst>
                                        <p:tav tm="0">
                                          <p:val>
                                            <p:fltVal val="0"/>
                                          </p:val>
                                        </p:tav>
                                        <p:tav tm="100000">
                                          <p:val>
                                            <p:strVal val="#ppt_w"/>
                                          </p:val>
                                        </p:tav>
                                      </p:tavLst>
                                    </p:anim>
                                    <p:anim calcmode="lin" valueType="num">
                                      <p:cBhvr>
                                        <p:cTn id="266" dur="500" fill="hold"/>
                                        <p:tgtEl>
                                          <p:spTgt spid="45"/>
                                        </p:tgtEl>
                                        <p:attrNameLst>
                                          <p:attrName>ppt_h</p:attrName>
                                        </p:attrNameLst>
                                      </p:cBhvr>
                                      <p:tavLst>
                                        <p:tav tm="0">
                                          <p:val>
                                            <p:fltVal val="0"/>
                                          </p:val>
                                        </p:tav>
                                        <p:tav tm="100000">
                                          <p:val>
                                            <p:strVal val="#ppt_h"/>
                                          </p:val>
                                        </p:tav>
                                      </p:tavLst>
                                    </p:anim>
                                    <p:anim calcmode="lin" valueType="num">
                                      <p:cBhvr>
                                        <p:cTn id="267" dur="500" fill="hold"/>
                                        <p:tgtEl>
                                          <p:spTgt spid="45"/>
                                        </p:tgtEl>
                                        <p:attrNameLst>
                                          <p:attrName>style.rotation</p:attrName>
                                        </p:attrNameLst>
                                      </p:cBhvr>
                                      <p:tavLst>
                                        <p:tav tm="0">
                                          <p:val>
                                            <p:fltVal val="90"/>
                                          </p:val>
                                        </p:tav>
                                        <p:tav tm="100000">
                                          <p:val>
                                            <p:fltVal val="0"/>
                                          </p:val>
                                        </p:tav>
                                      </p:tavLst>
                                    </p:anim>
                                    <p:animEffect transition="in" filter="fade">
                                      <p:cBhvr>
                                        <p:cTn id="268" dur="500"/>
                                        <p:tgtEl>
                                          <p:spTgt spid="45"/>
                                        </p:tgtEl>
                                      </p:cBhvr>
                                    </p:animEffect>
                                  </p:childTnLst>
                                </p:cTn>
                              </p:par>
                              <p:par>
                                <p:cTn id="269" presetID="31" presetClass="entr" presetSubtype="0" fill="hold" grpId="0" nodeType="withEffect">
                                  <p:stCondLst>
                                    <p:cond delay="0"/>
                                  </p:stCondLst>
                                  <p:childTnLst>
                                    <p:set>
                                      <p:cBhvr>
                                        <p:cTn id="270" dur="1" fill="hold">
                                          <p:stCondLst>
                                            <p:cond delay="0"/>
                                          </p:stCondLst>
                                        </p:cTn>
                                        <p:tgtEl>
                                          <p:spTgt spid="47"/>
                                        </p:tgtEl>
                                        <p:attrNameLst>
                                          <p:attrName>style.visibility</p:attrName>
                                        </p:attrNameLst>
                                      </p:cBhvr>
                                      <p:to>
                                        <p:strVal val="visible"/>
                                      </p:to>
                                    </p:set>
                                    <p:anim calcmode="lin" valueType="num">
                                      <p:cBhvr>
                                        <p:cTn id="271" dur="500" fill="hold"/>
                                        <p:tgtEl>
                                          <p:spTgt spid="47"/>
                                        </p:tgtEl>
                                        <p:attrNameLst>
                                          <p:attrName>ppt_w</p:attrName>
                                        </p:attrNameLst>
                                      </p:cBhvr>
                                      <p:tavLst>
                                        <p:tav tm="0">
                                          <p:val>
                                            <p:fltVal val="0"/>
                                          </p:val>
                                        </p:tav>
                                        <p:tav tm="100000">
                                          <p:val>
                                            <p:strVal val="#ppt_w"/>
                                          </p:val>
                                        </p:tav>
                                      </p:tavLst>
                                    </p:anim>
                                    <p:anim calcmode="lin" valueType="num">
                                      <p:cBhvr>
                                        <p:cTn id="272" dur="500" fill="hold"/>
                                        <p:tgtEl>
                                          <p:spTgt spid="47"/>
                                        </p:tgtEl>
                                        <p:attrNameLst>
                                          <p:attrName>ppt_h</p:attrName>
                                        </p:attrNameLst>
                                      </p:cBhvr>
                                      <p:tavLst>
                                        <p:tav tm="0">
                                          <p:val>
                                            <p:fltVal val="0"/>
                                          </p:val>
                                        </p:tav>
                                        <p:tav tm="100000">
                                          <p:val>
                                            <p:strVal val="#ppt_h"/>
                                          </p:val>
                                        </p:tav>
                                      </p:tavLst>
                                    </p:anim>
                                    <p:anim calcmode="lin" valueType="num">
                                      <p:cBhvr>
                                        <p:cTn id="273" dur="500" fill="hold"/>
                                        <p:tgtEl>
                                          <p:spTgt spid="47"/>
                                        </p:tgtEl>
                                        <p:attrNameLst>
                                          <p:attrName>style.rotation</p:attrName>
                                        </p:attrNameLst>
                                      </p:cBhvr>
                                      <p:tavLst>
                                        <p:tav tm="0">
                                          <p:val>
                                            <p:fltVal val="90"/>
                                          </p:val>
                                        </p:tav>
                                        <p:tav tm="100000">
                                          <p:val>
                                            <p:fltVal val="0"/>
                                          </p:val>
                                        </p:tav>
                                      </p:tavLst>
                                    </p:anim>
                                    <p:animEffect transition="in" filter="fade">
                                      <p:cBhvr>
                                        <p:cTn id="274" dur="500"/>
                                        <p:tgtEl>
                                          <p:spTgt spid="47"/>
                                        </p:tgtEl>
                                      </p:cBhvr>
                                    </p:animEffect>
                                  </p:childTnLst>
                                </p:cTn>
                              </p:par>
                              <p:par>
                                <p:cTn id="275" presetID="31" presetClass="entr" presetSubtype="0" fill="hold" grpId="0" nodeType="withEffect">
                                  <p:stCondLst>
                                    <p:cond delay="0"/>
                                  </p:stCondLst>
                                  <p:childTnLst>
                                    <p:set>
                                      <p:cBhvr>
                                        <p:cTn id="276" dur="1" fill="hold">
                                          <p:stCondLst>
                                            <p:cond delay="0"/>
                                          </p:stCondLst>
                                        </p:cTn>
                                        <p:tgtEl>
                                          <p:spTgt spid="49"/>
                                        </p:tgtEl>
                                        <p:attrNameLst>
                                          <p:attrName>style.visibility</p:attrName>
                                        </p:attrNameLst>
                                      </p:cBhvr>
                                      <p:to>
                                        <p:strVal val="visible"/>
                                      </p:to>
                                    </p:set>
                                    <p:anim calcmode="lin" valueType="num">
                                      <p:cBhvr>
                                        <p:cTn id="277" dur="500" fill="hold"/>
                                        <p:tgtEl>
                                          <p:spTgt spid="49"/>
                                        </p:tgtEl>
                                        <p:attrNameLst>
                                          <p:attrName>ppt_w</p:attrName>
                                        </p:attrNameLst>
                                      </p:cBhvr>
                                      <p:tavLst>
                                        <p:tav tm="0">
                                          <p:val>
                                            <p:fltVal val="0"/>
                                          </p:val>
                                        </p:tav>
                                        <p:tav tm="100000">
                                          <p:val>
                                            <p:strVal val="#ppt_w"/>
                                          </p:val>
                                        </p:tav>
                                      </p:tavLst>
                                    </p:anim>
                                    <p:anim calcmode="lin" valueType="num">
                                      <p:cBhvr>
                                        <p:cTn id="278" dur="500" fill="hold"/>
                                        <p:tgtEl>
                                          <p:spTgt spid="49"/>
                                        </p:tgtEl>
                                        <p:attrNameLst>
                                          <p:attrName>ppt_h</p:attrName>
                                        </p:attrNameLst>
                                      </p:cBhvr>
                                      <p:tavLst>
                                        <p:tav tm="0">
                                          <p:val>
                                            <p:fltVal val="0"/>
                                          </p:val>
                                        </p:tav>
                                        <p:tav tm="100000">
                                          <p:val>
                                            <p:strVal val="#ppt_h"/>
                                          </p:val>
                                        </p:tav>
                                      </p:tavLst>
                                    </p:anim>
                                    <p:anim calcmode="lin" valueType="num">
                                      <p:cBhvr>
                                        <p:cTn id="279" dur="500" fill="hold"/>
                                        <p:tgtEl>
                                          <p:spTgt spid="49"/>
                                        </p:tgtEl>
                                        <p:attrNameLst>
                                          <p:attrName>style.rotation</p:attrName>
                                        </p:attrNameLst>
                                      </p:cBhvr>
                                      <p:tavLst>
                                        <p:tav tm="0">
                                          <p:val>
                                            <p:fltVal val="90"/>
                                          </p:val>
                                        </p:tav>
                                        <p:tav tm="100000">
                                          <p:val>
                                            <p:fltVal val="0"/>
                                          </p:val>
                                        </p:tav>
                                      </p:tavLst>
                                    </p:anim>
                                    <p:animEffect transition="in" filter="fade">
                                      <p:cBhvr>
                                        <p:cTn id="280" dur="500"/>
                                        <p:tgtEl>
                                          <p:spTgt spid="49"/>
                                        </p:tgtEl>
                                      </p:cBhvr>
                                    </p:animEffect>
                                  </p:childTnLst>
                                </p:cTn>
                              </p:par>
                            </p:childTnLst>
                          </p:cTn>
                        </p:par>
                        <p:par>
                          <p:cTn id="281" fill="hold">
                            <p:stCondLst>
                              <p:cond delay="500"/>
                            </p:stCondLst>
                            <p:childTnLst>
                              <p:par>
                                <p:cTn id="282" presetID="2" presetClass="entr" presetSubtype="2" fill="hold" grpId="0" nodeType="afterEffect">
                                  <p:stCondLst>
                                    <p:cond delay="0"/>
                                  </p:stCondLst>
                                  <p:childTnLst>
                                    <p:set>
                                      <p:cBhvr>
                                        <p:cTn id="283" dur="1" fill="hold">
                                          <p:stCondLst>
                                            <p:cond delay="0"/>
                                          </p:stCondLst>
                                        </p:cTn>
                                        <p:tgtEl>
                                          <p:spTgt spid="64"/>
                                        </p:tgtEl>
                                        <p:attrNameLst>
                                          <p:attrName>style.visibility</p:attrName>
                                        </p:attrNameLst>
                                      </p:cBhvr>
                                      <p:to>
                                        <p:strVal val="visible"/>
                                      </p:to>
                                    </p:set>
                                    <p:anim calcmode="lin" valueType="num">
                                      <p:cBhvr additive="base">
                                        <p:cTn id="284" dur="250" fill="hold"/>
                                        <p:tgtEl>
                                          <p:spTgt spid="64"/>
                                        </p:tgtEl>
                                        <p:attrNameLst>
                                          <p:attrName>ppt_x</p:attrName>
                                        </p:attrNameLst>
                                      </p:cBhvr>
                                      <p:tavLst>
                                        <p:tav tm="0">
                                          <p:val>
                                            <p:strVal val="1+#ppt_w/2"/>
                                          </p:val>
                                        </p:tav>
                                        <p:tav tm="100000">
                                          <p:val>
                                            <p:strVal val="#ppt_x"/>
                                          </p:val>
                                        </p:tav>
                                      </p:tavLst>
                                    </p:anim>
                                    <p:anim calcmode="lin" valueType="num">
                                      <p:cBhvr additive="base">
                                        <p:cTn id="285" dur="250" fill="hold"/>
                                        <p:tgtEl>
                                          <p:spTgt spid="64"/>
                                        </p:tgtEl>
                                        <p:attrNameLst>
                                          <p:attrName>ppt_y</p:attrName>
                                        </p:attrNameLst>
                                      </p:cBhvr>
                                      <p:tavLst>
                                        <p:tav tm="0">
                                          <p:val>
                                            <p:strVal val="#ppt_y"/>
                                          </p:val>
                                        </p:tav>
                                        <p:tav tm="100000">
                                          <p:val>
                                            <p:strVal val="#ppt_y"/>
                                          </p:val>
                                        </p:tav>
                                      </p:tavLst>
                                    </p:anim>
                                  </p:childTnLst>
                                </p:cTn>
                              </p:par>
                              <p:par>
                                <p:cTn id="286" presetID="2" presetClass="entr" presetSubtype="2" fill="hold" grpId="0" nodeType="withEffect" nodePh="1">
                                  <p:stCondLst>
                                    <p:cond delay="100"/>
                                  </p:stCondLst>
                                  <p:endCondLst>
                                    <p:cond evt="begin" delay="0">
                                      <p:tn val="286"/>
                                    </p:cond>
                                  </p:endCondLst>
                                  <p:childTnLst>
                                    <p:set>
                                      <p:cBhvr>
                                        <p:cTn id="287" dur="1" fill="hold">
                                          <p:stCondLst>
                                            <p:cond delay="0"/>
                                          </p:stCondLst>
                                        </p:cTn>
                                        <p:tgtEl>
                                          <p:spTgt spid="65"/>
                                        </p:tgtEl>
                                        <p:attrNameLst>
                                          <p:attrName>style.visibility</p:attrName>
                                        </p:attrNameLst>
                                      </p:cBhvr>
                                      <p:to>
                                        <p:strVal val="visible"/>
                                      </p:to>
                                    </p:set>
                                    <p:anim calcmode="lin" valueType="num">
                                      <p:cBhvr additive="base">
                                        <p:cTn id="288" dur="250" fill="hold"/>
                                        <p:tgtEl>
                                          <p:spTgt spid="65"/>
                                        </p:tgtEl>
                                        <p:attrNameLst>
                                          <p:attrName>ppt_x</p:attrName>
                                        </p:attrNameLst>
                                      </p:cBhvr>
                                      <p:tavLst>
                                        <p:tav tm="0">
                                          <p:val>
                                            <p:strVal val="1+#ppt_w/2"/>
                                          </p:val>
                                        </p:tav>
                                        <p:tav tm="100000">
                                          <p:val>
                                            <p:strVal val="#ppt_x"/>
                                          </p:val>
                                        </p:tav>
                                      </p:tavLst>
                                    </p:anim>
                                    <p:anim calcmode="lin" valueType="num">
                                      <p:cBhvr additive="base">
                                        <p:cTn id="289" dur="250" fill="hold"/>
                                        <p:tgtEl>
                                          <p:spTgt spid="65"/>
                                        </p:tgtEl>
                                        <p:attrNameLst>
                                          <p:attrName>ppt_y</p:attrName>
                                        </p:attrNameLst>
                                      </p:cBhvr>
                                      <p:tavLst>
                                        <p:tav tm="0">
                                          <p:val>
                                            <p:strVal val="#ppt_y"/>
                                          </p:val>
                                        </p:tav>
                                        <p:tav tm="100000">
                                          <p:val>
                                            <p:strVal val="#ppt_y"/>
                                          </p:val>
                                        </p:tav>
                                      </p:tavLst>
                                    </p:anim>
                                  </p:childTnLst>
                                </p:cTn>
                              </p:par>
                              <p:par>
                                <p:cTn id="290" presetID="2" presetClass="entr" presetSubtype="2" fill="hold" grpId="0" nodeType="withEffect">
                                  <p:stCondLst>
                                    <p:cond delay="100"/>
                                  </p:stCondLst>
                                  <p:childTnLst>
                                    <p:set>
                                      <p:cBhvr>
                                        <p:cTn id="291" dur="1" fill="hold">
                                          <p:stCondLst>
                                            <p:cond delay="0"/>
                                          </p:stCondLst>
                                        </p:cTn>
                                        <p:tgtEl>
                                          <p:spTgt spid="54"/>
                                        </p:tgtEl>
                                        <p:attrNameLst>
                                          <p:attrName>style.visibility</p:attrName>
                                        </p:attrNameLst>
                                      </p:cBhvr>
                                      <p:to>
                                        <p:strVal val="visible"/>
                                      </p:to>
                                    </p:set>
                                    <p:anim calcmode="lin" valueType="num">
                                      <p:cBhvr additive="base">
                                        <p:cTn id="292" dur="250" fill="hold"/>
                                        <p:tgtEl>
                                          <p:spTgt spid="54"/>
                                        </p:tgtEl>
                                        <p:attrNameLst>
                                          <p:attrName>ppt_x</p:attrName>
                                        </p:attrNameLst>
                                      </p:cBhvr>
                                      <p:tavLst>
                                        <p:tav tm="0">
                                          <p:val>
                                            <p:strVal val="1+#ppt_w/2"/>
                                          </p:val>
                                        </p:tav>
                                        <p:tav tm="100000">
                                          <p:val>
                                            <p:strVal val="#ppt_x"/>
                                          </p:val>
                                        </p:tav>
                                      </p:tavLst>
                                    </p:anim>
                                    <p:anim calcmode="lin" valueType="num">
                                      <p:cBhvr additive="base">
                                        <p:cTn id="293" dur="25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P spid="17" grpId="0" animBg="1"/>
      <p:bldP spid="19" grpId="0" animBg="1"/>
      <p:bldP spid="23" grpId="0" animBg="1"/>
      <p:bldP spid="25" grpId="0" animBg="1"/>
      <p:bldP spid="27" grpId="0" animBg="1"/>
      <p:bldP spid="33" grpId="0" animBg="1"/>
      <p:bldP spid="37" grpId="0" animBg="1"/>
      <p:bldP spid="39" grpId="0" animBg="1"/>
      <p:bldP spid="41" grpId="0" animBg="1"/>
      <p:bldP spid="45" grpId="0" animBg="1"/>
      <p:bldP spid="47" grpId="0" animBg="1"/>
      <p:bldP spid="49" grpId="0" animBg="1"/>
      <p:bldP spid="51" grpId="0" animBg="1"/>
      <p:bldP spid="53" grpId="0" animBg="1"/>
      <p:bldP spid="55" grpId="0" animBg="1"/>
      <p:bldP spid="57" grpId="0" animBg="1"/>
      <p:bldP spid="59" grpId="0" animBg="1"/>
      <p:bldP spid="61" grpId="0" animBg="1"/>
      <p:bldP spid="63" grpId="0" animBg="1"/>
      <p:bldP spid="67" grpId="0" animBg="1"/>
      <p:bldP spid="71" grpId="0" animBg="1"/>
      <p:bldP spid="73" grpId="0" animBg="1"/>
      <p:bldP spid="75" grpId="0" animBg="1"/>
      <p:bldP spid="77" grpId="0" animBg="1"/>
      <p:bldP spid="79" grpId="0" animBg="1"/>
      <p:bldP spid="81" grpId="0" animBg="1"/>
      <p:bldP spid="83" grpId="0" animBg="1"/>
      <p:bldP spid="85" grpId="0" animBg="1"/>
      <p:bldP spid="87" grpId="0" animBg="1"/>
      <p:bldP spid="91" grpId="0" animBg="1"/>
      <p:bldP spid="93" grpId="0" animBg="1"/>
      <p:bldP spid="95" grpId="0" animBg="1"/>
      <p:bldP spid="97" grpId="0" animBg="1"/>
      <p:bldP spid="99" grpId="0" animBg="1"/>
      <p:bldP spid="103" grpId="0" animBg="1"/>
      <p:bldP spid="107" grpId="0" animBg="1"/>
      <p:bldP spid="109" grpId="0" animBg="1"/>
      <p:bldP spid="111" grpId="0" animBg="1"/>
      <p:bldP spid="113" grpId="0" animBg="1"/>
      <p:bldP spid="115" grpId="0" animBg="1"/>
      <p:bldP spid="117" grpId="0" animBg="1"/>
      <p:bldP spid="64" grpId="0"/>
      <p:bldP spid="65"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25 years of development and creation</a:t>
            </a:r>
            <a:endParaRPr lang="ru-RU" dirty="0"/>
          </a:p>
        </p:txBody>
      </p:sp>
      <p:sp>
        <p:nvSpPr>
          <p:cNvPr id="4" name="Объект 3"/>
          <p:cNvSpPr>
            <a:spLocks noGrp="1"/>
          </p:cNvSpPr>
          <p:nvPr>
            <p:ph idx="14"/>
          </p:nvPr>
        </p:nvSpPr>
        <p:spPr>
          <a:xfrm>
            <a:off x="466166" y="3763809"/>
            <a:ext cx="11057140" cy="2662798"/>
          </a:xfrm>
        </p:spPr>
        <p:txBody>
          <a:bodyPr/>
          <a:lstStyle/>
          <a:p>
            <a:r>
              <a:rPr lang="en-US" sz="1600" dirty="0"/>
              <a:t>The pharmaceutical company PULSE was founded in 1996 and celebrates its 25th anniversary in 2021</a:t>
            </a:r>
            <a:r>
              <a:rPr lang="en-US" sz="1600" dirty="0" smtClean="0"/>
              <a:t>. </a:t>
            </a:r>
          </a:p>
          <a:p>
            <a:r>
              <a:rPr lang="en-US" sz="1600" dirty="0"/>
              <a:t>For 25 years, PULSE has become a recognized leader in the Russian pharmaceutical distribution market and has established itself as a reliable partner for manufacturers and pharmacies. PULSE continuously builds up logistics competencies in the distribution business, does not create competition for partners and helps their business develop. We strive to associate such qualities as accuracy, reliability, supply guarantees, flexible response to needs with the word PULSE in any corner of Russia</a:t>
            </a:r>
            <a:r>
              <a:rPr lang="en-US" sz="1600" dirty="0" smtClean="0"/>
              <a:t>. </a:t>
            </a:r>
          </a:p>
          <a:p>
            <a:r>
              <a:rPr lang="en-US" sz="1600" dirty="0"/>
              <a:t>For a quarter of a century, PULSE has been a successful company with an efficiently built system of business processes and outstanding financial performance, whose employees look to the future with confidence and make ambitious plans.</a:t>
            </a:r>
            <a:endParaRPr lang="ru-RU" sz="1600" dirty="0" smtClean="0"/>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8780" y="1401174"/>
            <a:ext cx="7626949" cy="2519991"/>
          </a:xfrm>
          <a:prstGeom prst="rect">
            <a:avLst/>
          </a:prstGeom>
        </p:spPr>
      </p:pic>
    </p:spTree>
    <p:extLst>
      <p:ext uri="{BB962C8B-B14F-4D97-AF65-F5344CB8AC3E}">
        <p14:creationId xmlns:p14="http://schemas.microsoft.com/office/powerpoint/2010/main" val="42437487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25 years of development and creation</a:t>
            </a:r>
            <a:endParaRPr lang="ru-RU" dirty="0"/>
          </a:p>
        </p:txBody>
      </p:sp>
      <p:sp>
        <p:nvSpPr>
          <p:cNvPr id="4" name="Объект 3"/>
          <p:cNvSpPr>
            <a:spLocks noGrp="1"/>
          </p:cNvSpPr>
          <p:nvPr>
            <p:ph idx="14"/>
          </p:nvPr>
        </p:nvSpPr>
        <p:spPr>
          <a:xfrm>
            <a:off x="466166" y="3887791"/>
            <a:ext cx="11394140" cy="2662798"/>
          </a:xfrm>
        </p:spPr>
        <p:txBody>
          <a:bodyPr/>
          <a:lstStyle/>
          <a:p>
            <a:r>
              <a:rPr lang="en-US" sz="1600" dirty="0"/>
              <a:t>The national pharmaceutical distributor PULSE is the leader in terms of the pace and dynamics of development: over the past 10 years, the company's turnover has grown more than 20 times, breaking the record mark of 250 billion rubles</a:t>
            </a:r>
            <a:r>
              <a:rPr lang="en-US" sz="1600" dirty="0" smtClean="0"/>
              <a:t>.</a:t>
            </a:r>
          </a:p>
          <a:p>
            <a:r>
              <a:rPr lang="en-US" sz="1600" dirty="0"/>
              <a:t>PULSE achieved this success thanks to 2 factors. First of all, thanks to the well-coordinated work of all divisions of the company, the professionalism and energy of the employees - a close-knit team of like-minded people, on whose shoulders lies the responsibility for fulfilling a socially significant mission - to provide the country with medicines</a:t>
            </a:r>
            <a:r>
              <a:rPr lang="en-US" sz="1600" dirty="0" smtClean="0"/>
              <a:t>.</a:t>
            </a:r>
          </a:p>
          <a:p>
            <a:r>
              <a:rPr lang="en-US" sz="1600" dirty="0"/>
              <a:t>The second important factor and indicator of success is the trust of PULSE partners, with whom we have managed to build long-term relationships. To date, the company has concluded more than 400 contracts with domestic and foreign manufacturers and almost 14,000 regular customers.</a:t>
            </a:r>
            <a:endParaRPr lang="ru-RU" sz="1600" dirty="0"/>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7623" y="1625109"/>
            <a:ext cx="5276558" cy="1743407"/>
          </a:xfrm>
          <a:prstGeom prst="rect">
            <a:avLst/>
          </a:prstGeom>
        </p:spPr>
      </p:pic>
      <p:pic>
        <p:nvPicPr>
          <p:cNvPr id="10" name="Рисунок 9"/>
          <p:cNvPicPr>
            <a:picLocks noChangeAspect="1"/>
          </p:cNvPicPr>
          <p:nvPr/>
        </p:nvPicPr>
        <p:blipFill>
          <a:blip r:embed="rId3"/>
          <a:stretch>
            <a:fillRect/>
          </a:stretch>
        </p:blipFill>
        <p:spPr>
          <a:xfrm>
            <a:off x="544008" y="1625109"/>
            <a:ext cx="2853615" cy="1743407"/>
          </a:xfrm>
          <a:prstGeom prst="rect">
            <a:avLst/>
          </a:prstGeom>
        </p:spPr>
      </p:pic>
      <p:pic>
        <p:nvPicPr>
          <p:cNvPr id="11" name="Рисунок 10"/>
          <p:cNvPicPr>
            <a:picLocks noChangeAspect="1"/>
          </p:cNvPicPr>
          <p:nvPr/>
        </p:nvPicPr>
        <p:blipFill>
          <a:blip r:embed="rId4"/>
          <a:stretch>
            <a:fillRect/>
          </a:stretch>
        </p:blipFill>
        <p:spPr>
          <a:xfrm>
            <a:off x="8544621" y="1655427"/>
            <a:ext cx="3357214" cy="1733236"/>
          </a:xfrm>
          <a:prstGeom prst="rect">
            <a:avLst/>
          </a:prstGeom>
        </p:spPr>
      </p:pic>
    </p:spTree>
    <p:extLst>
      <p:ext uri="{BB962C8B-B14F-4D97-AF65-F5344CB8AC3E}">
        <p14:creationId xmlns:p14="http://schemas.microsoft.com/office/powerpoint/2010/main" val="40662150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5893" y="86360"/>
            <a:ext cx="10697061" cy="1117408"/>
          </a:xfrm>
        </p:spPr>
        <p:txBody>
          <a:bodyPr/>
          <a:lstStyle/>
          <a:p>
            <a:r>
              <a:rPr lang="en-US" dirty="0"/>
              <a:t>PULSE is the leader in the pharmaceutical distribution market</a:t>
            </a:r>
            <a:endParaRPr lang="ru-RU" dirty="0"/>
          </a:p>
        </p:txBody>
      </p:sp>
      <p:graphicFrame>
        <p:nvGraphicFramePr>
          <p:cNvPr id="7" name="Объект 6"/>
          <p:cNvGraphicFramePr>
            <a:graphicFrameLocks noGrp="1"/>
          </p:cNvGraphicFramePr>
          <p:nvPr>
            <p:ph idx="13"/>
            <p:extLst/>
          </p:nvPr>
        </p:nvGraphicFramePr>
        <p:xfrm>
          <a:off x="1146175" y="3341909"/>
          <a:ext cx="2647200" cy="3163660"/>
        </p:xfrm>
        <a:graphic>
          <a:graphicData uri="http://schemas.openxmlformats.org/drawingml/2006/table">
            <a:tbl>
              <a:tblPr/>
              <a:tblGrid>
                <a:gridCol w="529440">
                  <a:extLst>
                    <a:ext uri="{9D8B030D-6E8A-4147-A177-3AD203B41FA5}">
                      <a16:colId xmlns:a16="http://schemas.microsoft.com/office/drawing/2014/main" val="2007856435"/>
                    </a:ext>
                  </a:extLst>
                </a:gridCol>
                <a:gridCol w="529440">
                  <a:extLst>
                    <a:ext uri="{9D8B030D-6E8A-4147-A177-3AD203B41FA5}">
                      <a16:colId xmlns:a16="http://schemas.microsoft.com/office/drawing/2014/main" val="3683746395"/>
                    </a:ext>
                  </a:extLst>
                </a:gridCol>
                <a:gridCol w="529440">
                  <a:extLst>
                    <a:ext uri="{9D8B030D-6E8A-4147-A177-3AD203B41FA5}">
                      <a16:colId xmlns:a16="http://schemas.microsoft.com/office/drawing/2014/main" val="530411769"/>
                    </a:ext>
                  </a:extLst>
                </a:gridCol>
                <a:gridCol w="529440">
                  <a:extLst>
                    <a:ext uri="{9D8B030D-6E8A-4147-A177-3AD203B41FA5}">
                      <a16:colId xmlns:a16="http://schemas.microsoft.com/office/drawing/2014/main" val="614437332"/>
                    </a:ext>
                  </a:extLst>
                </a:gridCol>
                <a:gridCol w="529440">
                  <a:extLst>
                    <a:ext uri="{9D8B030D-6E8A-4147-A177-3AD203B41FA5}">
                      <a16:colId xmlns:a16="http://schemas.microsoft.com/office/drawing/2014/main" val="4104384216"/>
                    </a:ext>
                  </a:extLst>
                </a:gridCol>
              </a:tblGrid>
              <a:tr h="296872">
                <a:tc>
                  <a:txBody>
                    <a:bodyPr/>
                    <a:lstStyle/>
                    <a:p>
                      <a:pPr algn="l" rtl="0" fontAlgn="ctr"/>
                      <a:r>
                        <a:rPr lang="ru-RU" sz="400" b="0" i="0" u="none" strike="noStrike">
                          <a:solidFill>
                            <a:srgbClr val="000000"/>
                          </a:solidFill>
                          <a:effectLst/>
                          <a:latin typeface="Rodeo" panose="020B0604020202020204"/>
                        </a:rPr>
                        <a:t>Ранг</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Дистрибьютор</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Объем, млрд. руб.</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Прирост</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Доля</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5503189"/>
                  </a:ext>
                </a:extLst>
              </a:tr>
              <a:tr h="111202">
                <a:tc>
                  <a:txBody>
                    <a:bodyPr/>
                    <a:lstStyle/>
                    <a:p>
                      <a:pPr algn="l" rtl="0" fontAlgn="ctr"/>
                      <a:r>
                        <a:rPr lang="ru-RU" sz="400" b="0" i="0" u="none" strike="noStrike" dirty="0">
                          <a:solidFill>
                            <a:srgbClr val="000000"/>
                          </a:solidFill>
                          <a:effectLst/>
                          <a:latin typeface="Rodeo" panose="020B0604020202020204"/>
                        </a:rPr>
                        <a:t>1</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Пульс</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254,2</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15%</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14,70%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4269719"/>
                  </a:ext>
                </a:extLst>
              </a:tr>
              <a:tr h="111202">
                <a:tc>
                  <a:txBody>
                    <a:bodyPr/>
                    <a:lstStyle/>
                    <a:p>
                      <a:pPr algn="l" rtl="0" fontAlgn="ctr"/>
                      <a:r>
                        <a:rPr lang="ru-RU" sz="400" b="0" i="0" u="none" strike="noStrike">
                          <a:solidFill>
                            <a:srgbClr val="000000"/>
                          </a:solidFill>
                          <a:effectLst/>
                          <a:latin typeface="Rodeo" panose="020B0604020202020204"/>
                        </a:rPr>
                        <a:t>2</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Протек</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241,5</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5%</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14,00%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2171082"/>
                  </a:ext>
                </a:extLst>
              </a:tr>
              <a:tr h="111202">
                <a:tc>
                  <a:txBody>
                    <a:bodyPr/>
                    <a:lstStyle/>
                    <a:p>
                      <a:pPr algn="l" rtl="0" fontAlgn="ctr"/>
                      <a:r>
                        <a:rPr lang="ru-RU" sz="400" b="0" i="0" u="none" strike="noStrike">
                          <a:solidFill>
                            <a:srgbClr val="000000"/>
                          </a:solidFill>
                          <a:effectLst/>
                          <a:latin typeface="Rodeo" panose="020B0604020202020204"/>
                        </a:rPr>
                        <a:t>3</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Катрен</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239,2</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16%</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13,80%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0398867"/>
                  </a:ext>
                </a:extLst>
              </a:tr>
              <a:tr h="111202">
                <a:tc>
                  <a:txBody>
                    <a:bodyPr/>
                    <a:lstStyle/>
                    <a:p>
                      <a:pPr algn="l" rtl="0" fontAlgn="ctr"/>
                      <a:r>
                        <a:rPr lang="ru-RU" sz="400" b="0" i="0" u="none" strike="noStrike">
                          <a:solidFill>
                            <a:srgbClr val="000000"/>
                          </a:solidFill>
                          <a:effectLst/>
                          <a:latin typeface="Rodeo" panose="020B0604020202020204"/>
                        </a:rPr>
                        <a:t>4</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Р-Фарм</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132,7</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41%</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7,70%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7496504"/>
                  </a:ext>
                </a:extLst>
              </a:tr>
              <a:tr h="111202">
                <a:tc>
                  <a:txBody>
                    <a:bodyPr/>
                    <a:lstStyle/>
                    <a:p>
                      <a:pPr algn="l" rtl="0" fontAlgn="ctr"/>
                      <a:r>
                        <a:rPr lang="ru-RU" sz="400" b="0" i="0" u="none" strike="noStrike">
                          <a:solidFill>
                            <a:srgbClr val="000000"/>
                          </a:solidFill>
                          <a:effectLst/>
                          <a:latin typeface="Rodeo" panose="020B0604020202020204"/>
                        </a:rPr>
                        <a:t>5</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Фармкомплект</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106,7</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16%</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6,20%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2961931"/>
                  </a:ext>
                </a:extLst>
              </a:tr>
              <a:tr h="111202">
                <a:tc>
                  <a:txBody>
                    <a:bodyPr/>
                    <a:lstStyle/>
                    <a:p>
                      <a:pPr algn="l" rtl="0" fontAlgn="ctr"/>
                      <a:r>
                        <a:rPr lang="ru-RU" sz="400" b="0" i="0" u="none" strike="noStrike">
                          <a:solidFill>
                            <a:srgbClr val="000000"/>
                          </a:solidFill>
                          <a:effectLst/>
                          <a:latin typeface="Rodeo" panose="020B0604020202020204"/>
                        </a:rPr>
                        <a:t>6</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Гранд Капитал</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94,9</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33%</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5,50%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3371752"/>
                  </a:ext>
                </a:extLst>
              </a:tr>
              <a:tr h="111202">
                <a:tc>
                  <a:txBody>
                    <a:bodyPr/>
                    <a:lstStyle/>
                    <a:p>
                      <a:pPr algn="l" rtl="0" fontAlgn="ctr"/>
                      <a:r>
                        <a:rPr lang="ru-RU" sz="400" b="0" i="0" u="none" strike="noStrike">
                          <a:solidFill>
                            <a:srgbClr val="000000"/>
                          </a:solidFill>
                          <a:effectLst/>
                          <a:latin typeface="Rodeo" panose="020B0604020202020204"/>
                        </a:rPr>
                        <a:t>7</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БСС</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66,5</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15%</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3,80%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8700403"/>
                  </a:ext>
                </a:extLst>
              </a:tr>
              <a:tr h="111202">
                <a:tc>
                  <a:txBody>
                    <a:bodyPr/>
                    <a:lstStyle/>
                    <a:p>
                      <a:pPr algn="l" rtl="0" fontAlgn="ctr"/>
                      <a:r>
                        <a:rPr lang="ru-RU" sz="400" b="0" i="0" u="none" strike="noStrike">
                          <a:solidFill>
                            <a:srgbClr val="000000"/>
                          </a:solidFill>
                          <a:effectLst/>
                          <a:latin typeface="Rodeo" panose="020B0604020202020204"/>
                        </a:rPr>
                        <a:t>8</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Профит-мед</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57</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16%</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3,30%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8840535"/>
                  </a:ext>
                </a:extLst>
              </a:tr>
              <a:tr h="186820">
                <a:tc>
                  <a:txBody>
                    <a:bodyPr/>
                    <a:lstStyle/>
                    <a:p>
                      <a:pPr algn="l" rtl="0" fontAlgn="ctr"/>
                      <a:r>
                        <a:rPr lang="ru-RU" sz="400" b="0" i="0" u="none" strike="noStrike">
                          <a:solidFill>
                            <a:srgbClr val="000000"/>
                          </a:solidFill>
                          <a:effectLst/>
                          <a:latin typeface="Rodeo" panose="020B0604020202020204"/>
                        </a:rPr>
                        <a:t>9</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Ассоциация «Асфадис»</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43,2</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4%</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2,50%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6804562"/>
                  </a:ext>
                </a:extLst>
              </a:tr>
              <a:tr h="111202">
                <a:tc>
                  <a:txBody>
                    <a:bodyPr/>
                    <a:lstStyle/>
                    <a:p>
                      <a:pPr algn="l" rtl="0" fontAlgn="ctr"/>
                      <a:r>
                        <a:rPr lang="ru-RU" sz="400" b="0" i="0" u="none" strike="noStrike">
                          <a:solidFill>
                            <a:srgbClr val="000000"/>
                          </a:solidFill>
                          <a:effectLst/>
                          <a:latin typeface="Rodeo" panose="020B0604020202020204"/>
                        </a:rPr>
                        <a:t>10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Биотэк</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41,1</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104%</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2,40%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919114"/>
                  </a:ext>
                </a:extLst>
              </a:tr>
              <a:tr h="111202">
                <a:tc>
                  <a:txBody>
                    <a:bodyPr/>
                    <a:lstStyle/>
                    <a:p>
                      <a:pPr algn="l" rtl="0" fontAlgn="ctr"/>
                      <a:r>
                        <a:rPr lang="ru-RU" sz="400" b="0" i="0" u="none" strike="noStrike">
                          <a:solidFill>
                            <a:srgbClr val="000000"/>
                          </a:solidFill>
                          <a:effectLst/>
                          <a:latin typeface="Rodeo" panose="020B0604020202020204"/>
                        </a:rPr>
                        <a:t>11</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Ланцет</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38,4</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29%</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2,20%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9396991"/>
                  </a:ext>
                </a:extLst>
              </a:tr>
              <a:tr h="111202">
                <a:tc>
                  <a:txBody>
                    <a:bodyPr/>
                    <a:lstStyle/>
                    <a:p>
                      <a:pPr algn="l" rtl="0" fontAlgn="ctr"/>
                      <a:r>
                        <a:rPr lang="ru-RU" sz="400" b="0" i="0" u="none" strike="noStrike">
                          <a:solidFill>
                            <a:srgbClr val="000000"/>
                          </a:solidFill>
                          <a:effectLst/>
                          <a:latin typeface="Rodeo" panose="020B0604020202020204"/>
                        </a:rPr>
                        <a:t>12</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Фармимэкс</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38,2</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2,20%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0134272"/>
                  </a:ext>
                </a:extLst>
              </a:tr>
              <a:tr h="122322">
                <a:tc>
                  <a:txBody>
                    <a:bodyPr/>
                    <a:lstStyle/>
                    <a:p>
                      <a:pPr algn="l" rtl="0" fontAlgn="ctr"/>
                      <a:r>
                        <a:rPr lang="ru-RU" sz="400" b="0" i="0" u="none" strike="noStrike">
                          <a:solidFill>
                            <a:srgbClr val="000000"/>
                          </a:solidFill>
                          <a:effectLst/>
                          <a:latin typeface="Rodeo" panose="020B0604020202020204"/>
                        </a:rPr>
                        <a:t>13</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Авеста Фармацевтика</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36,9</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12%</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2,10%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6218715"/>
                  </a:ext>
                </a:extLst>
              </a:tr>
              <a:tr h="111202">
                <a:tc>
                  <a:txBody>
                    <a:bodyPr/>
                    <a:lstStyle/>
                    <a:p>
                      <a:pPr algn="l" rtl="0" fontAlgn="ctr"/>
                      <a:r>
                        <a:rPr lang="ru-RU" sz="400" b="0" i="0" u="none" strike="noStrike">
                          <a:solidFill>
                            <a:srgbClr val="000000"/>
                          </a:solidFill>
                          <a:effectLst/>
                          <a:latin typeface="Rodeo" panose="020B0604020202020204"/>
                        </a:rPr>
                        <a:t>14</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Джи Ди Пи</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36,6</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-16%</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2,10%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6412098"/>
                  </a:ext>
                </a:extLst>
              </a:tr>
              <a:tr h="111202">
                <a:tc>
                  <a:txBody>
                    <a:bodyPr/>
                    <a:lstStyle/>
                    <a:p>
                      <a:pPr algn="l" rtl="0" fontAlgn="ctr"/>
                      <a:r>
                        <a:rPr lang="ru-RU" sz="400" b="0" i="0" u="none" strike="noStrike">
                          <a:solidFill>
                            <a:srgbClr val="000000"/>
                          </a:solidFill>
                          <a:effectLst/>
                          <a:latin typeface="Rodeo" panose="020B0604020202020204"/>
                        </a:rPr>
                        <a:t>15</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Магнит</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33,3</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8%</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1,90%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2908794"/>
                  </a:ext>
                </a:extLst>
              </a:tr>
              <a:tr h="111202">
                <a:tc>
                  <a:txBody>
                    <a:bodyPr/>
                    <a:lstStyle/>
                    <a:p>
                      <a:pPr algn="l" rtl="0" fontAlgn="ctr"/>
                      <a:r>
                        <a:rPr lang="ru-RU" sz="400" b="0" i="0" u="none" strike="noStrike">
                          <a:solidFill>
                            <a:srgbClr val="000000"/>
                          </a:solidFill>
                          <a:effectLst/>
                          <a:latin typeface="Rodeo" panose="020B0604020202020204"/>
                        </a:rPr>
                        <a:t>16</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Ирвин 2</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31,9</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14%</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1,80%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8390963"/>
                  </a:ext>
                </a:extLst>
              </a:tr>
              <a:tr h="111202">
                <a:tc>
                  <a:txBody>
                    <a:bodyPr/>
                    <a:lstStyle/>
                    <a:p>
                      <a:pPr algn="l" rtl="0" fontAlgn="ctr"/>
                      <a:r>
                        <a:rPr lang="ru-RU" sz="400" b="0" i="0" u="none" strike="noStrike">
                          <a:solidFill>
                            <a:srgbClr val="000000"/>
                          </a:solidFill>
                          <a:effectLst/>
                          <a:latin typeface="Rodeo" panose="020B0604020202020204"/>
                        </a:rPr>
                        <a:t>17</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Агроресурсы</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31</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36%</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1,80%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5662842"/>
                  </a:ext>
                </a:extLst>
              </a:tr>
              <a:tr h="111202">
                <a:tc>
                  <a:txBody>
                    <a:bodyPr/>
                    <a:lstStyle/>
                    <a:p>
                      <a:pPr algn="l" rtl="0" fontAlgn="ctr"/>
                      <a:r>
                        <a:rPr lang="ru-RU" sz="400" b="0" i="0" u="none" strike="noStrike">
                          <a:solidFill>
                            <a:srgbClr val="000000"/>
                          </a:solidFill>
                          <a:effectLst/>
                          <a:latin typeface="Rodeo" panose="020B0604020202020204"/>
                        </a:rPr>
                        <a:t>18</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dirty="0">
                          <a:solidFill>
                            <a:srgbClr val="000000"/>
                          </a:solidFill>
                          <a:effectLst/>
                          <a:latin typeface="Rodeo" panose="020B0604020202020204"/>
                        </a:rPr>
                        <a:t>ГК «</a:t>
                      </a:r>
                      <a:r>
                        <a:rPr lang="ru-RU" sz="400" b="0" i="0" u="none" strike="noStrike" dirty="0" err="1">
                          <a:solidFill>
                            <a:srgbClr val="000000"/>
                          </a:solidFill>
                          <a:effectLst/>
                          <a:latin typeface="Rodeo" panose="020B0604020202020204"/>
                        </a:rPr>
                        <a:t>Евросервис</a:t>
                      </a:r>
                      <a:r>
                        <a:rPr lang="ru-RU" sz="400" b="0" i="0" u="none" strike="noStrike" dirty="0">
                          <a:solidFill>
                            <a:srgbClr val="000000"/>
                          </a:solidFill>
                          <a:effectLst/>
                          <a:latin typeface="Rodeo" panose="020B0604020202020204"/>
                        </a:rPr>
                        <a:t>»</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23,4</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-2%</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1,40%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5820950"/>
                  </a:ext>
                </a:extLst>
              </a:tr>
              <a:tr h="111202">
                <a:tc>
                  <a:txBody>
                    <a:bodyPr/>
                    <a:lstStyle/>
                    <a:p>
                      <a:pPr algn="l" rtl="0" fontAlgn="ctr"/>
                      <a:r>
                        <a:rPr lang="ru-RU" sz="400" b="0" i="0" u="none" strike="noStrike">
                          <a:solidFill>
                            <a:srgbClr val="000000"/>
                          </a:solidFill>
                          <a:effectLst/>
                          <a:latin typeface="Rodeo" panose="020B0604020202020204"/>
                        </a:rPr>
                        <a:t>19</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ЗдравСервис</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19,7</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14%</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1,10%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1191278"/>
                  </a:ext>
                </a:extLst>
              </a:tr>
              <a:tr h="111202">
                <a:tc>
                  <a:txBody>
                    <a:bodyPr/>
                    <a:lstStyle/>
                    <a:p>
                      <a:pPr algn="l" rtl="0" fontAlgn="ctr"/>
                      <a:r>
                        <a:rPr lang="ru-RU" sz="400" b="0" i="0" u="none" strike="noStrike">
                          <a:solidFill>
                            <a:srgbClr val="000000"/>
                          </a:solidFill>
                          <a:effectLst/>
                          <a:latin typeface="Rodeo" panose="020B0604020202020204"/>
                        </a:rPr>
                        <a:t>20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Медипал-онко</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14,6</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0,80%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5839013"/>
                  </a:ext>
                </a:extLst>
              </a:tr>
              <a:tr h="111202">
                <a:tc>
                  <a:txBody>
                    <a:bodyPr/>
                    <a:lstStyle/>
                    <a:p>
                      <a:pPr algn="l" rtl="0" fontAlgn="ctr"/>
                      <a:r>
                        <a:rPr lang="ru-RU" sz="400" b="0" i="0" u="none" strike="noStrike">
                          <a:solidFill>
                            <a:srgbClr val="000000"/>
                          </a:solidFill>
                          <a:effectLst/>
                          <a:latin typeface="Rodeo" panose="020B0604020202020204"/>
                        </a:rPr>
                        <a:t>21</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Фармстор</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12,4</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29%</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0,70%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9065310"/>
                  </a:ext>
                </a:extLst>
              </a:tr>
              <a:tr h="111202">
                <a:tc>
                  <a:txBody>
                    <a:bodyPr/>
                    <a:lstStyle/>
                    <a:p>
                      <a:pPr algn="l" rtl="0" fontAlgn="ctr"/>
                      <a:r>
                        <a:rPr lang="ru-RU" sz="400" b="0" i="0" u="none" strike="noStrike">
                          <a:solidFill>
                            <a:srgbClr val="000000"/>
                          </a:solidFill>
                          <a:effectLst/>
                          <a:latin typeface="Rodeo" panose="020B0604020202020204"/>
                        </a:rPr>
                        <a:t>22</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Северо-Запад</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11,5</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37%</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0,70%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560212"/>
                  </a:ext>
                </a:extLst>
              </a:tr>
              <a:tr h="111202">
                <a:tc>
                  <a:txBody>
                    <a:bodyPr/>
                    <a:lstStyle/>
                    <a:p>
                      <a:pPr algn="l" rtl="0" fontAlgn="ctr"/>
                      <a:r>
                        <a:rPr lang="ru-RU" sz="400" b="0" i="0" u="none" strike="noStrike">
                          <a:solidFill>
                            <a:srgbClr val="000000"/>
                          </a:solidFill>
                          <a:effectLst/>
                          <a:latin typeface="Rodeo" panose="020B0604020202020204"/>
                        </a:rPr>
                        <a:t>23</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Фармлайн</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9,2</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167%</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0,50%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9386696"/>
                  </a:ext>
                </a:extLst>
              </a:tr>
              <a:tr h="111202">
                <a:tc>
                  <a:txBody>
                    <a:bodyPr/>
                    <a:lstStyle/>
                    <a:p>
                      <a:pPr algn="l" rtl="0" fontAlgn="ctr"/>
                      <a:r>
                        <a:rPr lang="ru-RU" sz="400" b="0" i="0" u="none" strike="noStrike">
                          <a:solidFill>
                            <a:srgbClr val="000000"/>
                          </a:solidFill>
                          <a:effectLst/>
                          <a:latin typeface="Rodeo" panose="020B0604020202020204"/>
                        </a:rPr>
                        <a:t>24</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Волгофарм</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7,3</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19%</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0,40%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7395212"/>
                  </a:ext>
                </a:extLst>
              </a:tr>
              <a:tr h="111202">
                <a:tc>
                  <a:txBody>
                    <a:bodyPr/>
                    <a:lstStyle/>
                    <a:p>
                      <a:pPr algn="l" rtl="0" fontAlgn="ctr"/>
                      <a:r>
                        <a:rPr lang="ru-RU" sz="400" b="0" i="0" u="none" strike="noStrike">
                          <a:solidFill>
                            <a:srgbClr val="000000"/>
                          </a:solidFill>
                          <a:effectLst/>
                          <a:latin typeface="Rodeo" panose="020B0604020202020204"/>
                        </a:rPr>
                        <a:t>25</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Мединторг</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7,2</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a:solidFill>
                            <a:srgbClr val="000000"/>
                          </a:solidFill>
                          <a:effectLst/>
                          <a:latin typeface="Rodeo" panose="020B0604020202020204"/>
                        </a:rPr>
                        <a:t>6%</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ru-RU" sz="400" b="0" i="0" u="none" strike="noStrike" dirty="0">
                          <a:solidFill>
                            <a:srgbClr val="000000"/>
                          </a:solidFill>
                          <a:effectLst/>
                          <a:latin typeface="Rodeo" panose="020B0604020202020204"/>
                        </a:rPr>
                        <a:t>0,40%</a:t>
                      </a:r>
                    </a:p>
                  </a:txBody>
                  <a:tcPr marL="8273" marR="8273" marT="8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5507944"/>
                  </a:ext>
                </a:extLst>
              </a:tr>
            </a:tbl>
          </a:graphicData>
        </a:graphic>
      </p:graphicFrame>
      <p:pic>
        <p:nvPicPr>
          <p:cNvPr id="6" name="Объект 5"/>
          <p:cNvPicPr>
            <a:picLocks noGrp="1" noChangeAspect="1"/>
          </p:cNvPicPr>
          <p:nvPr>
            <p:ph idx="14"/>
          </p:nvPr>
        </p:nvPicPr>
        <p:blipFill rotWithShape="1">
          <a:blip r:embed="rId2"/>
          <a:srcRect t="14263"/>
          <a:stretch/>
        </p:blipFill>
        <p:spPr>
          <a:xfrm>
            <a:off x="7857622" y="3314950"/>
            <a:ext cx="3188484" cy="1761484"/>
          </a:xfrm>
        </p:spPr>
      </p:pic>
      <p:pic>
        <p:nvPicPr>
          <p:cNvPr id="16" name="Picture 2" descr="234e22.png (16 KB)"/>
          <p:cNvPicPr>
            <a:picLocks noGrp="1" noChangeAspect="1" noChangeArrowheads="1"/>
          </p:cNvPicPr>
          <p:nvPr>
            <p:ph idx="15"/>
          </p:nvPr>
        </p:nvPicPr>
        <p:blipFill>
          <a:blip r:embed="rId3">
            <a:extLst>
              <a:ext uri="{28A0092B-C50C-407E-A947-70E740481C1C}">
                <a14:useLocalDpi xmlns:a14="http://schemas.microsoft.com/office/drawing/2010/main" val="0"/>
              </a:ext>
            </a:extLst>
          </a:blip>
          <a:srcRect/>
          <a:stretch>
            <a:fillRect/>
          </a:stretch>
        </p:blipFill>
        <p:spPr>
          <a:xfrm>
            <a:off x="4281488" y="3335106"/>
            <a:ext cx="3190875" cy="2057921"/>
          </a:xfrm>
        </p:spPr>
      </p:pic>
      <p:sp>
        <p:nvSpPr>
          <p:cNvPr id="10" name="TextBox 9"/>
          <p:cNvSpPr txBox="1"/>
          <p:nvPr/>
        </p:nvSpPr>
        <p:spPr>
          <a:xfrm>
            <a:off x="1645919" y="2856407"/>
            <a:ext cx="18026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vanti" panose="020B0500000000000000"/>
                <a:ea typeface="+mn-ea"/>
                <a:cs typeface="+mn-cs"/>
              </a:rPr>
              <a:t>DSM Group</a:t>
            </a:r>
            <a:endParaRPr kumimoji="0" lang="ru-RU" sz="1800" b="0" i="0" u="none" strike="noStrike" kern="1200" cap="none" spc="0" normalizeH="0" baseline="0" noProof="0" dirty="0">
              <a:ln>
                <a:noFill/>
              </a:ln>
              <a:solidFill>
                <a:prstClr val="black"/>
              </a:solidFill>
              <a:effectLst/>
              <a:uLnTx/>
              <a:uFillTx/>
              <a:latin typeface="Avanti" panose="020B0500000000000000"/>
              <a:ea typeface="+mn-ea"/>
              <a:cs typeface="+mn-cs"/>
            </a:endParaRPr>
          </a:p>
        </p:txBody>
      </p:sp>
      <p:sp>
        <p:nvSpPr>
          <p:cNvPr id="11" name="TextBox 10"/>
          <p:cNvSpPr txBox="1"/>
          <p:nvPr/>
        </p:nvSpPr>
        <p:spPr>
          <a:xfrm>
            <a:off x="8980088" y="2917734"/>
            <a:ext cx="25516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vanti" panose="020B0500000000000000"/>
                <a:ea typeface="+mn-ea"/>
                <a:cs typeface="+mn-cs"/>
              </a:rPr>
              <a:t>IQVIA</a:t>
            </a:r>
            <a:endParaRPr kumimoji="0" lang="ru-RU" sz="1800" b="0" i="0" u="none" strike="noStrike" kern="1200" cap="none" spc="0" normalizeH="0" baseline="0" noProof="0" dirty="0">
              <a:ln>
                <a:noFill/>
              </a:ln>
              <a:solidFill>
                <a:prstClr val="black"/>
              </a:solidFill>
              <a:effectLst/>
              <a:uLnTx/>
              <a:uFillTx/>
              <a:latin typeface="Avanti" panose="020B0500000000000000"/>
              <a:ea typeface="+mn-ea"/>
              <a:cs typeface="+mn-cs"/>
            </a:endParaRPr>
          </a:p>
        </p:txBody>
      </p:sp>
      <p:sp>
        <p:nvSpPr>
          <p:cNvPr id="12" name="TextBox 11"/>
          <p:cNvSpPr txBox="1"/>
          <p:nvPr/>
        </p:nvSpPr>
        <p:spPr>
          <a:xfrm>
            <a:off x="4990011" y="2872262"/>
            <a:ext cx="24209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vanti" panose="020B0500000000000000"/>
                <a:ea typeface="+mn-ea"/>
                <a:cs typeface="+mn-cs"/>
              </a:rPr>
              <a:t>RNC Pharma</a:t>
            </a:r>
            <a:endParaRPr kumimoji="0" lang="ru-RU" sz="1800" b="0" i="0" u="none" strike="noStrike" kern="1200" cap="none" spc="0" normalizeH="0" baseline="0" noProof="0" dirty="0">
              <a:ln>
                <a:noFill/>
              </a:ln>
              <a:solidFill>
                <a:prstClr val="black"/>
              </a:solidFill>
              <a:effectLst/>
              <a:uLnTx/>
              <a:uFillTx/>
              <a:latin typeface="Avanti" panose="020B0500000000000000"/>
              <a:ea typeface="+mn-ea"/>
              <a:cs typeface="+mn-cs"/>
            </a:endParaRPr>
          </a:p>
        </p:txBody>
      </p:sp>
      <p:sp>
        <p:nvSpPr>
          <p:cNvPr id="3" name="TextBox 2"/>
          <p:cNvSpPr txBox="1"/>
          <p:nvPr/>
        </p:nvSpPr>
        <p:spPr>
          <a:xfrm>
            <a:off x="1079863" y="1820099"/>
            <a:ext cx="10241280" cy="923330"/>
          </a:xfrm>
          <a:prstGeom prst="rect">
            <a:avLst/>
          </a:prstGeom>
          <a:noFill/>
        </p:spPr>
        <p:txBody>
          <a:bodyPr wrap="square" rtlCol="0">
            <a:spAutoFit/>
          </a:bodyPr>
          <a:lstStyle/>
          <a:p>
            <a:r>
              <a:rPr lang="en-US" b="1" dirty="0">
                <a:solidFill>
                  <a:schemeClr val="bg2">
                    <a:lumMod val="25000"/>
                  </a:schemeClr>
                </a:solidFill>
                <a:latin typeface="Avanti" panose="020B0500000000000000"/>
              </a:rPr>
              <a:t>FC PULSE is the leader among pharmaceutical distributors both in the whole market and in the commercial segment based on the results of </a:t>
            </a:r>
            <a:r>
              <a:rPr lang="en-US" b="1" dirty="0" smtClean="0">
                <a:solidFill>
                  <a:schemeClr val="bg2">
                    <a:lumMod val="25000"/>
                  </a:schemeClr>
                </a:solidFill>
                <a:latin typeface="Avanti" panose="020B0500000000000000"/>
              </a:rPr>
              <a:t>Q1-</a:t>
            </a:r>
            <a:r>
              <a:rPr lang="ru-RU" b="1" dirty="0" smtClean="0">
                <a:solidFill>
                  <a:schemeClr val="bg2">
                    <a:lumMod val="25000"/>
                  </a:schemeClr>
                </a:solidFill>
                <a:latin typeface="Avanti" panose="020B0500000000000000"/>
              </a:rPr>
              <a:t>4</a:t>
            </a:r>
            <a:r>
              <a:rPr lang="en-US" b="1" dirty="0" smtClean="0">
                <a:solidFill>
                  <a:schemeClr val="bg2">
                    <a:lumMod val="25000"/>
                  </a:schemeClr>
                </a:solidFill>
                <a:latin typeface="Avanti" panose="020B0500000000000000"/>
              </a:rPr>
              <a:t> </a:t>
            </a:r>
            <a:r>
              <a:rPr lang="en-US" b="1" dirty="0">
                <a:solidFill>
                  <a:schemeClr val="bg2">
                    <a:lumMod val="25000"/>
                  </a:schemeClr>
                </a:solidFill>
                <a:latin typeface="Avanti" panose="020B0500000000000000"/>
              </a:rPr>
              <a:t>2020 (Source: DSM Group</a:t>
            </a:r>
            <a:r>
              <a:rPr lang="ru-RU" b="1" dirty="0">
                <a:solidFill>
                  <a:schemeClr val="bg2">
                    <a:lumMod val="25000"/>
                  </a:schemeClr>
                </a:solidFill>
                <a:latin typeface="Avanti" panose="020B0500000000000000"/>
              </a:rPr>
              <a:t>, </a:t>
            </a:r>
            <a:r>
              <a:rPr lang="en-US" b="1" dirty="0">
                <a:solidFill>
                  <a:schemeClr val="bg2">
                    <a:lumMod val="25000"/>
                  </a:schemeClr>
                </a:solidFill>
                <a:latin typeface="Avanti" panose="020B0500000000000000"/>
              </a:rPr>
              <a:t>RNC Pharma</a:t>
            </a:r>
            <a:r>
              <a:rPr lang="ru-RU" b="1" dirty="0">
                <a:solidFill>
                  <a:schemeClr val="bg2">
                    <a:lumMod val="25000"/>
                  </a:schemeClr>
                </a:solidFill>
                <a:latin typeface="Avanti" panose="020B0500000000000000"/>
              </a:rPr>
              <a:t> </a:t>
            </a:r>
            <a:r>
              <a:rPr lang="en-US" b="1" dirty="0">
                <a:solidFill>
                  <a:schemeClr val="bg2">
                    <a:lumMod val="25000"/>
                  </a:schemeClr>
                </a:solidFill>
                <a:latin typeface="Avanti" panose="020B0500000000000000"/>
              </a:rPr>
              <a:t>and IQVIA)</a:t>
            </a:r>
          </a:p>
        </p:txBody>
      </p:sp>
      <p:pic>
        <p:nvPicPr>
          <p:cNvPr id="19" name="Рисунок 18"/>
          <p:cNvPicPr>
            <a:picLocks noChangeAspect="1"/>
          </p:cNvPicPr>
          <p:nvPr/>
        </p:nvPicPr>
        <p:blipFill>
          <a:blip r:embed="rId4"/>
          <a:stretch>
            <a:fillRect/>
          </a:stretch>
        </p:blipFill>
        <p:spPr>
          <a:xfrm>
            <a:off x="7904936" y="3704306"/>
            <a:ext cx="1255885" cy="176799"/>
          </a:xfrm>
          <a:prstGeom prst="rect">
            <a:avLst/>
          </a:prstGeom>
        </p:spPr>
      </p:pic>
      <p:pic>
        <p:nvPicPr>
          <p:cNvPr id="18" name="Рисунок 17"/>
          <p:cNvPicPr>
            <a:picLocks noChangeAspect="1"/>
          </p:cNvPicPr>
          <p:nvPr/>
        </p:nvPicPr>
        <p:blipFill>
          <a:blip r:embed="rId4"/>
          <a:stretch>
            <a:fillRect/>
          </a:stretch>
        </p:blipFill>
        <p:spPr>
          <a:xfrm>
            <a:off x="4258490" y="3641805"/>
            <a:ext cx="1255885" cy="176799"/>
          </a:xfrm>
          <a:prstGeom prst="rect">
            <a:avLst/>
          </a:prstGeom>
        </p:spPr>
      </p:pic>
      <p:sp>
        <p:nvSpPr>
          <p:cNvPr id="4" name="Овал 3"/>
          <p:cNvSpPr/>
          <p:nvPr/>
        </p:nvSpPr>
        <p:spPr>
          <a:xfrm>
            <a:off x="1079863" y="3613229"/>
            <a:ext cx="1123782" cy="176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Rodeo"/>
              <a:ea typeface="+mn-ea"/>
              <a:cs typeface="+mn-cs"/>
            </a:endParaRPr>
          </a:p>
        </p:txBody>
      </p:sp>
    </p:spTree>
    <p:extLst>
      <p:ext uri="{BB962C8B-B14F-4D97-AF65-F5344CB8AC3E}">
        <p14:creationId xmlns:p14="http://schemas.microsoft.com/office/powerpoint/2010/main" val="499968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en-US" dirty="0"/>
              <a:t>FC PULSE in the Forbes and </a:t>
            </a:r>
            <a:r>
              <a:rPr lang="en-US" dirty="0" smtClean="0"/>
              <a:t>RBC</a:t>
            </a:r>
            <a:r>
              <a:rPr lang="ru-RU" dirty="0" smtClean="0"/>
              <a:t> </a:t>
            </a:r>
            <a:r>
              <a:rPr lang="en-US" dirty="0" smtClean="0"/>
              <a:t>ratings</a:t>
            </a:r>
            <a:endParaRPr lang="ru-RU" dirty="0"/>
          </a:p>
        </p:txBody>
      </p:sp>
      <p:sp>
        <p:nvSpPr>
          <p:cNvPr id="5" name="Объект 4"/>
          <p:cNvSpPr>
            <a:spLocks noGrp="1"/>
          </p:cNvSpPr>
          <p:nvPr>
            <p:ph idx="13"/>
          </p:nvPr>
        </p:nvSpPr>
        <p:spPr>
          <a:xfrm>
            <a:off x="505102" y="2899943"/>
            <a:ext cx="4275909" cy="2876414"/>
          </a:xfrm>
        </p:spPr>
        <p:txBody>
          <a:bodyPr/>
          <a:lstStyle/>
          <a:p>
            <a:r>
              <a:rPr lang="en-US" sz="1400" dirty="0"/>
              <a:t>In September 2020, Forbes presented a rating of the 200 largest private companies in Russia</a:t>
            </a:r>
            <a:r>
              <a:rPr lang="en-US" sz="1400" dirty="0" smtClean="0"/>
              <a:t>.</a:t>
            </a:r>
            <a:r>
              <a:rPr lang="ru-RU" sz="1400" dirty="0" smtClean="0"/>
              <a:t> </a:t>
            </a:r>
            <a:r>
              <a:rPr lang="en-US" sz="1400" dirty="0" smtClean="0"/>
              <a:t>The </a:t>
            </a:r>
            <a:r>
              <a:rPr lang="en-US" sz="1400" dirty="0"/>
              <a:t>Forbes rating includes companies controlled by individuals (over 50%). Companies are ranked by revenue for 2019</a:t>
            </a:r>
            <a:r>
              <a:rPr lang="en-US" sz="1400" dirty="0" smtClean="0"/>
              <a:t>.</a:t>
            </a:r>
            <a:endParaRPr lang="ru-RU" sz="1400" dirty="0" smtClean="0"/>
          </a:p>
          <a:p>
            <a:r>
              <a:rPr lang="en-US" sz="1400" dirty="0"/>
              <a:t>The information provided by the companies was taken as the basis for estimating revenue</a:t>
            </a:r>
            <a:r>
              <a:rPr lang="en-US" sz="1400" dirty="0" smtClean="0"/>
              <a:t>.</a:t>
            </a:r>
            <a:r>
              <a:rPr lang="ru-RU" sz="1400" dirty="0" smtClean="0"/>
              <a:t> </a:t>
            </a:r>
            <a:r>
              <a:rPr lang="en-US" sz="1400" dirty="0" smtClean="0"/>
              <a:t>Revenue </a:t>
            </a:r>
            <a:r>
              <a:rPr lang="en-US" sz="1400" dirty="0"/>
              <a:t>data reconciled with economic activity data and analyst estimates</a:t>
            </a:r>
            <a:r>
              <a:rPr lang="en-US" sz="1400" dirty="0" smtClean="0"/>
              <a:t>.</a:t>
            </a:r>
            <a:endParaRPr lang="ru-RU" sz="1400" dirty="0" smtClean="0"/>
          </a:p>
          <a:p>
            <a:r>
              <a:rPr lang="en-US" sz="1400" dirty="0"/>
              <a:t>FC PULSE climbed 3 lines up in the Forbes rating</a:t>
            </a:r>
            <a:r>
              <a:rPr lang="en-US" sz="1400" dirty="0" smtClean="0"/>
              <a:t>.</a:t>
            </a:r>
            <a:r>
              <a:rPr lang="ru-RU" sz="1400" dirty="0" smtClean="0"/>
              <a:t> </a:t>
            </a:r>
            <a:r>
              <a:rPr lang="en-US" sz="1400" dirty="0" smtClean="0"/>
              <a:t>Having </a:t>
            </a:r>
            <a:r>
              <a:rPr lang="en-US" sz="1400" dirty="0"/>
              <a:t>increased sales by 8.2%, FC PULSE demonstrates sustainable development, in contrast to 55 companies out of 200 rating participants, which worked in the red in </a:t>
            </a:r>
            <a:r>
              <a:rPr lang="en-US" sz="1400" dirty="0" smtClean="0"/>
              <a:t>2019</a:t>
            </a:r>
            <a:endParaRPr lang="ru-RU" sz="1400" dirty="0" smtClean="0"/>
          </a:p>
          <a:p>
            <a:r>
              <a:rPr lang="ru-RU" sz="800" dirty="0" smtClean="0"/>
              <a:t>(</a:t>
            </a:r>
            <a:r>
              <a:rPr lang="en-US" sz="800" dirty="0" smtClean="0"/>
              <a:t>Source</a:t>
            </a:r>
            <a:r>
              <a:rPr lang="ru-RU" sz="800" dirty="0" smtClean="0"/>
              <a:t>: </a:t>
            </a:r>
            <a:r>
              <a:rPr lang="en-US" sz="800" dirty="0"/>
              <a:t>https://</a:t>
            </a:r>
            <a:r>
              <a:rPr lang="en-US" sz="800" dirty="0" smtClean="0"/>
              <a:t>www.forbes.ru/rating/409143-200-krupneyshih-chastnyh-kompaniy-rossii-2020-reyting-forbes</a:t>
            </a:r>
            <a:r>
              <a:rPr lang="ru-RU" sz="800" dirty="0" smtClean="0"/>
              <a:t>)</a:t>
            </a:r>
            <a:endParaRPr lang="ru-RU" sz="800" dirty="0"/>
          </a:p>
          <a:p>
            <a:endParaRPr lang="ru-RU" sz="1400" dirty="0"/>
          </a:p>
        </p:txBody>
      </p:sp>
      <p:sp>
        <p:nvSpPr>
          <p:cNvPr id="6" name="Объект 5"/>
          <p:cNvSpPr>
            <a:spLocks noGrp="1"/>
          </p:cNvSpPr>
          <p:nvPr>
            <p:ph idx="14"/>
          </p:nvPr>
        </p:nvSpPr>
        <p:spPr>
          <a:xfrm>
            <a:off x="5094514" y="2899942"/>
            <a:ext cx="6783977" cy="2876414"/>
          </a:xfrm>
        </p:spPr>
        <p:txBody>
          <a:bodyPr/>
          <a:lstStyle/>
          <a:p>
            <a:r>
              <a:rPr lang="en-US" sz="1400" dirty="0"/>
              <a:t>In October 2020, RBC published a rating of the 500 largest companies in Russia by revenue. FC PULSE improved its position in the ranking, moving up from 79th to 72nd </a:t>
            </a:r>
            <a:r>
              <a:rPr lang="en-US" sz="1400" dirty="0" smtClean="0"/>
              <a:t>place.</a:t>
            </a:r>
          </a:p>
          <a:p>
            <a:r>
              <a:rPr lang="en-US" sz="1400" dirty="0"/>
              <a:t>The growth in revenue of FC PULSE at the end of 2019 compared to 2018 amounted to 8% - 201 billion rubles. against 186 billion rubles</a:t>
            </a:r>
            <a:r>
              <a:rPr lang="en-US" sz="1400" dirty="0" smtClean="0"/>
              <a:t>.</a:t>
            </a:r>
          </a:p>
          <a:p>
            <a:r>
              <a:rPr lang="en-US" sz="1400" dirty="0"/>
              <a:t>In order to get into the rating of this year, the company needed to receive net revenue of at least 22.55 billion rubles, which is 4.6% higher than last year's lower bar for reaching the rating - 21.55 billion rubles</a:t>
            </a:r>
            <a:r>
              <a:rPr lang="en-US" sz="1400" dirty="0" smtClean="0"/>
              <a:t>.</a:t>
            </a:r>
            <a:r>
              <a:rPr lang="ru-RU" sz="1400" dirty="0" smtClean="0"/>
              <a:t> </a:t>
            </a:r>
          </a:p>
          <a:p>
            <a:r>
              <a:rPr lang="en-US" sz="1400" dirty="0"/>
              <a:t>A company may not be included in the rating even if it is satisfied with the amount of revenue to pass in the rating in the event of information opacity</a:t>
            </a:r>
            <a:r>
              <a:rPr lang="en-US" sz="1400" dirty="0" smtClean="0"/>
              <a:t>.</a:t>
            </a:r>
            <a:r>
              <a:rPr lang="ru-RU" sz="1400" dirty="0" smtClean="0"/>
              <a:t> </a:t>
            </a:r>
            <a:r>
              <a:rPr lang="en-US" sz="1400" dirty="0"/>
              <a:t>The priority for the financial indicators of the rating is given to the consolidated financial statements of the group under </a:t>
            </a:r>
            <a:r>
              <a:rPr lang="en-US" sz="1400" dirty="0" smtClean="0"/>
              <a:t>IFRS</a:t>
            </a:r>
            <a:r>
              <a:rPr lang="ru-RU" sz="1400" dirty="0" smtClean="0"/>
              <a:t>. </a:t>
            </a:r>
            <a:r>
              <a:rPr lang="ru-RU" sz="800" dirty="0" smtClean="0"/>
              <a:t>(</a:t>
            </a:r>
            <a:r>
              <a:rPr lang="en-US" sz="800" dirty="0" smtClean="0"/>
              <a:t>Source</a:t>
            </a:r>
            <a:r>
              <a:rPr lang="ru-RU" sz="800" dirty="0" smtClean="0"/>
              <a:t>: </a:t>
            </a:r>
            <a:r>
              <a:rPr lang="en-US" sz="800" dirty="0" smtClean="0"/>
              <a:t>https</a:t>
            </a:r>
            <a:r>
              <a:rPr lang="en-US" sz="800" dirty="0"/>
              <a:t>://pro.rbc.ru).</a:t>
            </a:r>
            <a:endParaRPr lang="ru-RU" sz="800" dirty="0"/>
          </a:p>
          <a:p>
            <a:r>
              <a:rPr lang="en-US" sz="1400" dirty="0"/>
              <a:t>FC PULS prepares financial statements in accordance with international IFRS standards, and the auditor's report of a respected company from the Big Four confirms that FC PULSE has an effective process and data control system.</a:t>
            </a:r>
            <a:endParaRPr lang="ru-RU" sz="1400" dirty="0"/>
          </a:p>
        </p:txBody>
      </p:sp>
      <p:pic>
        <p:nvPicPr>
          <p:cNvPr id="7" name="Рисунок 6"/>
          <p:cNvPicPr>
            <a:picLocks noChangeAspect="1"/>
          </p:cNvPicPr>
          <p:nvPr/>
        </p:nvPicPr>
        <p:blipFill>
          <a:blip r:embed="rId2"/>
          <a:stretch>
            <a:fillRect/>
          </a:stretch>
        </p:blipFill>
        <p:spPr>
          <a:xfrm>
            <a:off x="5934519" y="1383313"/>
            <a:ext cx="4900567" cy="1406070"/>
          </a:xfrm>
          <a:prstGeom prst="rect">
            <a:avLst/>
          </a:prstGeom>
        </p:spPr>
      </p:pic>
      <p:pic>
        <p:nvPicPr>
          <p:cNvPr id="9" name="Рисунок 8"/>
          <p:cNvPicPr>
            <a:picLocks noChangeAspect="1"/>
          </p:cNvPicPr>
          <p:nvPr/>
        </p:nvPicPr>
        <p:blipFill>
          <a:blip r:embed="rId3"/>
          <a:stretch>
            <a:fillRect/>
          </a:stretch>
        </p:blipFill>
        <p:spPr>
          <a:xfrm>
            <a:off x="505102" y="1348820"/>
            <a:ext cx="4275909" cy="1475057"/>
          </a:xfrm>
          <a:prstGeom prst="rect">
            <a:avLst/>
          </a:prstGeom>
        </p:spPr>
      </p:pic>
    </p:spTree>
    <p:extLst>
      <p:ext uri="{BB962C8B-B14F-4D97-AF65-F5344CB8AC3E}">
        <p14:creationId xmlns:p14="http://schemas.microsoft.com/office/powerpoint/2010/main" val="4598652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PULSE group of companies</a:t>
            </a:r>
            <a:endParaRPr lang="ru-RU" dirty="0"/>
          </a:p>
        </p:txBody>
      </p:sp>
      <p:pic>
        <p:nvPicPr>
          <p:cNvPr id="5" name="Объект 4"/>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663388" y="1142431"/>
            <a:ext cx="3256401" cy="3256401"/>
          </a:xfrm>
        </p:spPr>
      </p:pic>
      <p:sp>
        <p:nvSpPr>
          <p:cNvPr id="4" name="Объект 3"/>
          <p:cNvSpPr>
            <a:spLocks noGrp="1"/>
          </p:cNvSpPr>
          <p:nvPr>
            <p:ph idx="14"/>
          </p:nvPr>
        </p:nvSpPr>
        <p:spPr>
          <a:xfrm>
            <a:off x="6173647" y="1825625"/>
            <a:ext cx="4619860" cy="4351338"/>
          </a:xfrm>
        </p:spPr>
        <p:txBody>
          <a:bodyPr/>
          <a:lstStyle/>
          <a:p>
            <a:r>
              <a:rPr lang="en-US" sz="1600" dirty="0"/>
              <a:t>The PULSE group of companies includes the parent company FC PULSE and 13 subsidiaries located in St. Petersburg, Bryansk, Volgograd, Voronezh, Yekaterinburg, Irkutsk, Kazan, Krasnodar, Krasnoyarsk, Novosibirsk, Samara, Khabarovsk and Yaroslavl.</a:t>
            </a:r>
            <a:r>
              <a:rPr lang="ru-RU" sz="1600" dirty="0" smtClean="0"/>
              <a:t> </a:t>
            </a:r>
            <a:endParaRPr lang="ru-RU" sz="1600" dirty="0" smtClean="0"/>
          </a:p>
          <a:p>
            <a:r>
              <a:rPr lang="en-US" sz="1600" dirty="0"/>
              <a:t>PULSE * has been preparing reporting in accordance with International Financial Reporting Standards (IFRS) since 2017. The auditor of the financial statements is a company from Big 4. </a:t>
            </a:r>
            <a:endParaRPr lang="ru-RU" sz="1600" dirty="0" smtClean="0"/>
          </a:p>
          <a:p>
            <a:r>
              <a:rPr lang="en-US" sz="1200" b="0" dirty="0" smtClean="0"/>
              <a:t>* </a:t>
            </a:r>
            <a:r>
              <a:rPr lang="en-US" sz="1200" b="0" dirty="0"/>
              <a:t>IFRS financial statements are provided to PULSE partners after signing a confidentiality agreement</a:t>
            </a:r>
            <a:endParaRPr lang="ru-RU" sz="1200" b="0"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183" y="3871218"/>
            <a:ext cx="2927602" cy="2927602"/>
          </a:xfrm>
          <a:prstGeom prst="rect">
            <a:avLst/>
          </a:prstGeom>
        </p:spPr>
      </p:pic>
    </p:spTree>
    <p:extLst>
      <p:ext uri="{BB962C8B-B14F-4D97-AF65-F5344CB8AC3E}">
        <p14:creationId xmlns:p14="http://schemas.microsoft.com/office/powerpoint/2010/main" val="2528870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p:txBody>
          <a:bodyPr/>
          <a:lstStyle/>
          <a:p>
            <a:r>
              <a:rPr lang="en-US" dirty="0"/>
              <a:t>FC PULSE logistics </a:t>
            </a:r>
            <a:r>
              <a:rPr lang="en-US" dirty="0" smtClean="0"/>
              <a:t>network</a:t>
            </a:r>
            <a:endParaRPr lang="ru-RU" dirty="0"/>
          </a:p>
        </p:txBody>
      </p:sp>
      <p:sp>
        <p:nvSpPr>
          <p:cNvPr id="9" name="Объект 8"/>
          <p:cNvSpPr>
            <a:spLocks noGrp="1"/>
          </p:cNvSpPr>
          <p:nvPr>
            <p:ph idx="13"/>
          </p:nvPr>
        </p:nvSpPr>
        <p:spPr/>
        <p:txBody>
          <a:bodyPr/>
          <a:lstStyle/>
          <a:p>
            <a:endParaRPr lang="ru-RU"/>
          </a:p>
        </p:txBody>
      </p:sp>
      <p:sp>
        <p:nvSpPr>
          <p:cNvPr id="10" name="Объект 9"/>
          <p:cNvSpPr>
            <a:spLocks noGrp="1"/>
          </p:cNvSpPr>
          <p:nvPr>
            <p:ph idx="14"/>
          </p:nvPr>
        </p:nvSpPr>
        <p:spPr>
          <a:xfrm>
            <a:off x="9282223" y="1813220"/>
            <a:ext cx="2668772" cy="4351338"/>
          </a:xfrm>
        </p:spPr>
        <p:txBody>
          <a:bodyPr/>
          <a:lstStyle/>
          <a:p>
            <a:pPr marL="0" indent="0">
              <a:buNone/>
            </a:pPr>
            <a:r>
              <a:rPr lang="en-US" sz="1800" dirty="0"/>
              <a:t>Since 2001, the PULSE network of regional companies has been actively expanding</a:t>
            </a:r>
            <a:r>
              <a:rPr lang="en-US" sz="1800" dirty="0" smtClean="0"/>
              <a:t>.</a:t>
            </a:r>
            <a:endParaRPr lang="ru-RU" sz="1800" dirty="0" smtClean="0"/>
          </a:p>
          <a:p>
            <a:pPr marL="0" indent="0">
              <a:buNone/>
            </a:pPr>
            <a:r>
              <a:rPr lang="en-US" sz="1800" dirty="0"/>
              <a:t>Currently, a unified PULSE logistics network has been formed, which includes a central distribution logistics complex in the Moscow region and 13 regional logistics complexes throughout the Russian Federation.</a:t>
            </a:r>
            <a:endParaRPr lang="ru-RU" sz="1800" dirty="0"/>
          </a:p>
        </p:txBody>
      </p:sp>
      <p:sp>
        <p:nvSpPr>
          <p:cNvPr id="11" name="Объект 10"/>
          <p:cNvSpPr>
            <a:spLocks noGrp="1"/>
          </p:cNvSpPr>
          <p:nvPr>
            <p:ph idx="15"/>
          </p:nvPr>
        </p:nvSpPr>
        <p:spPr/>
        <p:txBody>
          <a:bodyPr/>
          <a:lstStyle/>
          <a:p>
            <a:endParaRPr lang="ru-RU"/>
          </a:p>
        </p:txBody>
      </p:sp>
      <p:pic>
        <p:nvPicPr>
          <p:cNvPr id="7" name="Объект 6"/>
          <p:cNvPicPr>
            <a:picLocks noGrp="1" noChangeAspect="1"/>
          </p:cNvPicPr>
          <p:nvPr>
            <p:ph idx="4294967295"/>
          </p:nvPr>
        </p:nvPicPr>
        <p:blipFill rotWithShape="1">
          <a:blip r:embed="rId2"/>
          <a:srcRect l="8832" t="4473" r="8729" b="4785"/>
          <a:stretch/>
        </p:blipFill>
        <p:spPr>
          <a:xfrm>
            <a:off x="276225" y="1279525"/>
            <a:ext cx="8899525" cy="5514975"/>
          </a:xfrm>
          <a:prstGeom prst="rect">
            <a:avLst/>
          </a:prstGeom>
        </p:spPr>
      </p:pic>
    </p:spTree>
    <p:extLst>
      <p:ext uri="{BB962C8B-B14F-4D97-AF65-F5344CB8AC3E}">
        <p14:creationId xmlns:p14="http://schemas.microsoft.com/office/powerpoint/2010/main" val="16865019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r>
              <a:rPr lang="en-US" dirty="0"/>
              <a:t>FC PULSE logistics network</a:t>
            </a:r>
            <a:endParaRPr lang="ru-RU" dirty="0"/>
          </a:p>
        </p:txBody>
      </p:sp>
      <p:sp>
        <p:nvSpPr>
          <p:cNvPr id="8" name="Объект 7"/>
          <p:cNvSpPr>
            <a:spLocks noGrp="1"/>
          </p:cNvSpPr>
          <p:nvPr>
            <p:ph idx="14"/>
          </p:nvPr>
        </p:nvSpPr>
        <p:spPr>
          <a:xfrm>
            <a:off x="6762750" y="1825625"/>
            <a:ext cx="4603454" cy="4351338"/>
          </a:xfrm>
        </p:spPr>
        <p:txBody>
          <a:bodyPr/>
          <a:lstStyle/>
          <a:p>
            <a:r>
              <a:rPr lang="en-US" sz="1800" dirty="0"/>
              <a:t>The total area of ​​certified warehouse space is 100.307 m2</a:t>
            </a:r>
            <a:r>
              <a:rPr lang="en-US" sz="1800" dirty="0" smtClean="0"/>
              <a:t>.</a:t>
            </a:r>
          </a:p>
          <a:p>
            <a:r>
              <a:rPr lang="en-US" sz="1800" dirty="0"/>
              <a:t>Logistic complexes in Moscow, St. Petersburg, Krasnodar, Yaroslavl are equipped with modern powerful automated conveyor lines</a:t>
            </a:r>
            <a:r>
              <a:rPr lang="en-US" sz="1800" dirty="0" smtClean="0"/>
              <a:t>.</a:t>
            </a:r>
            <a:endParaRPr lang="ru-RU" sz="1800" dirty="0" smtClean="0"/>
          </a:p>
          <a:p>
            <a:r>
              <a:rPr lang="en-US" sz="1800" dirty="0" smtClean="0"/>
              <a:t>FC </a:t>
            </a:r>
            <a:r>
              <a:rPr lang="en-US" sz="1800" dirty="0"/>
              <a:t>PULS is the leader in terms of the number of delivery points: every fifth package sold through </a:t>
            </a:r>
            <a:r>
              <a:rPr lang="en-US" sz="1800" dirty="0" smtClean="0"/>
              <a:t>58</a:t>
            </a:r>
            <a:r>
              <a:rPr lang="ru-RU" sz="1800" dirty="0" smtClean="0"/>
              <a:t> 000</a:t>
            </a:r>
            <a:r>
              <a:rPr lang="en-US" sz="1800" dirty="0" smtClean="0"/>
              <a:t>  </a:t>
            </a:r>
            <a:r>
              <a:rPr lang="en-US" sz="1800" dirty="0"/>
              <a:t>pharmacies throughout Russia - from Kaliningrad to Anadyr, is delivered by FC PULSE</a:t>
            </a:r>
            <a:r>
              <a:rPr lang="en-US" sz="1800" dirty="0" smtClean="0"/>
              <a:t>.</a:t>
            </a:r>
          </a:p>
          <a:p>
            <a:endParaRPr lang="ru-RU" sz="1800" dirty="0"/>
          </a:p>
        </p:txBody>
      </p:sp>
      <p:pic>
        <p:nvPicPr>
          <p:cNvPr id="10" name="Рисунок 9"/>
          <p:cNvPicPr>
            <a:picLocks noChangeAspect="1"/>
          </p:cNvPicPr>
          <p:nvPr/>
        </p:nvPicPr>
        <p:blipFill rotWithShape="1">
          <a:blip r:embed="rId2"/>
          <a:srcRect l="36695" t="6396" b="7316"/>
          <a:stretch/>
        </p:blipFill>
        <p:spPr>
          <a:xfrm>
            <a:off x="3844966" y="4169982"/>
            <a:ext cx="2415307" cy="2196537"/>
          </a:xfrm>
          <a:prstGeom prst="rect">
            <a:avLst/>
          </a:prstGeom>
        </p:spPr>
      </p:pic>
      <p:pic>
        <p:nvPicPr>
          <p:cNvPr id="11" name="Рисунок 10"/>
          <p:cNvPicPr>
            <a:picLocks noChangeAspect="1"/>
          </p:cNvPicPr>
          <p:nvPr/>
        </p:nvPicPr>
        <p:blipFill rotWithShape="1">
          <a:blip r:embed="rId3"/>
          <a:srcRect l="13672" t="9945"/>
          <a:stretch/>
        </p:blipFill>
        <p:spPr>
          <a:xfrm>
            <a:off x="601114" y="4182260"/>
            <a:ext cx="3136396" cy="2184259"/>
          </a:xfrm>
          <a:prstGeom prst="rect">
            <a:avLst/>
          </a:prstGeom>
        </p:spPr>
      </p:pic>
      <p:pic>
        <p:nvPicPr>
          <p:cNvPr id="12" name="Рисунок 11"/>
          <p:cNvPicPr>
            <a:picLocks noChangeAspect="1"/>
          </p:cNvPicPr>
          <p:nvPr/>
        </p:nvPicPr>
        <p:blipFill>
          <a:blip r:embed="rId4"/>
          <a:stretch>
            <a:fillRect/>
          </a:stretch>
        </p:blipFill>
        <p:spPr>
          <a:xfrm>
            <a:off x="601114" y="1591044"/>
            <a:ext cx="1621706" cy="2429647"/>
          </a:xfrm>
          <a:prstGeom prst="rect">
            <a:avLst/>
          </a:prstGeom>
        </p:spPr>
      </p:pic>
      <p:pic>
        <p:nvPicPr>
          <p:cNvPr id="13" name="Рисунок 12"/>
          <p:cNvPicPr>
            <a:picLocks noChangeAspect="1"/>
          </p:cNvPicPr>
          <p:nvPr/>
        </p:nvPicPr>
        <p:blipFill>
          <a:blip r:embed="rId5"/>
          <a:stretch>
            <a:fillRect/>
          </a:stretch>
        </p:blipFill>
        <p:spPr>
          <a:xfrm>
            <a:off x="2461541" y="1591043"/>
            <a:ext cx="3640990" cy="2429647"/>
          </a:xfrm>
          <a:prstGeom prst="rect">
            <a:avLst/>
          </a:prstGeom>
        </p:spPr>
      </p:pic>
    </p:spTree>
    <p:extLst>
      <p:ext uri="{BB962C8B-B14F-4D97-AF65-F5344CB8AC3E}">
        <p14:creationId xmlns:p14="http://schemas.microsoft.com/office/powerpoint/2010/main" val="7118168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Logistic system </a:t>
            </a:r>
            <a:r>
              <a:rPr lang="en-US" dirty="0" smtClean="0"/>
              <a:t>FC PULSE</a:t>
            </a:r>
            <a:endParaRPr lang="ru-RU" dirty="0"/>
          </a:p>
        </p:txBody>
      </p:sp>
      <p:sp>
        <p:nvSpPr>
          <p:cNvPr id="4" name="Объект 3"/>
          <p:cNvSpPr>
            <a:spLocks noGrp="1"/>
          </p:cNvSpPr>
          <p:nvPr>
            <p:ph idx="14"/>
          </p:nvPr>
        </p:nvSpPr>
        <p:spPr>
          <a:xfrm>
            <a:off x="5178057" y="1721121"/>
            <a:ext cx="6143084" cy="4351338"/>
          </a:xfrm>
        </p:spPr>
        <p:txBody>
          <a:bodyPr/>
          <a:lstStyle/>
          <a:p>
            <a:r>
              <a:rPr lang="en-US" sz="1800" dirty="0"/>
              <a:t>The PULSE logistics system ensures the storage and transportation of pharmaceuticals in strict compliance with the manufacturer's requirements and compliance with all required cold chain regimes at all stages. Compliance with GDP standards in transport and warehouse logistics guarantees the safety and quality of pharmaceuticals during storage and delivery.</a:t>
            </a:r>
            <a:endParaRPr lang="en-US" sz="1800" dirty="0"/>
          </a:p>
          <a:p>
            <a:r>
              <a:rPr lang="en-US" sz="1800" dirty="0" smtClean="0"/>
              <a:t>The engineering systems, monitoring systems, temperature control, humidity control systems, ventilation systems automation, as well as automation systems responsible for controlling the storage and circulation of medicinal products makes it possible to create warehouse areas that meet the most stringent standards.</a:t>
            </a:r>
          </a:p>
          <a:p>
            <a:endParaRPr lang="en-US" sz="1800" dirty="0"/>
          </a:p>
          <a:p>
            <a:endParaRPr lang="ru-RU" sz="1800" dirty="0"/>
          </a:p>
        </p:txBody>
      </p:sp>
      <p:pic>
        <p:nvPicPr>
          <p:cNvPr id="5" name="Объект 4"/>
          <p:cNvPicPr>
            <a:picLocks noGrp="1" noChangeAspect="1"/>
          </p:cNvPicPr>
          <p:nvPr>
            <p:ph idx="13"/>
          </p:nvPr>
        </p:nvPicPr>
        <p:blipFill rotWithShape="1">
          <a:blip r:embed="rId2" cstate="print">
            <a:extLst>
              <a:ext uri="{28A0092B-C50C-407E-A947-70E740481C1C}">
                <a14:useLocalDpi xmlns:a14="http://schemas.microsoft.com/office/drawing/2010/main" val="0"/>
              </a:ext>
            </a:extLst>
          </a:blip>
          <a:srcRect b="24697"/>
          <a:stretch/>
        </p:blipFill>
        <p:spPr>
          <a:xfrm>
            <a:off x="1004657" y="4448956"/>
            <a:ext cx="3769361" cy="1894935"/>
          </a:xfrm>
        </p:spPr>
      </p:pic>
      <p:pic>
        <p:nvPicPr>
          <p:cNvPr id="8" name="Рисунок 7"/>
          <p:cNvPicPr>
            <a:picLocks noChangeAspect="1"/>
          </p:cNvPicPr>
          <p:nvPr/>
        </p:nvPicPr>
        <p:blipFill>
          <a:blip r:embed="rId3"/>
          <a:stretch>
            <a:fillRect/>
          </a:stretch>
        </p:blipFill>
        <p:spPr>
          <a:xfrm>
            <a:off x="1004658" y="1721121"/>
            <a:ext cx="3769361" cy="2514918"/>
          </a:xfrm>
          <a:prstGeom prst="rect">
            <a:avLst/>
          </a:prstGeom>
        </p:spPr>
      </p:pic>
    </p:spTree>
    <p:extLst>
      <p:ext uri="{BB962C8B-B14F-4D97-AF65-F5344CB8AC3E}">
        <p14:creationId xmlns:p14="http://schemas.microsoft.com/office/powerpoint/2010/main" val="1106729989"/>
      </p:ext>
    </p:extLst>
  </p:cSld>
  <p:clrMapOvr>
    <a:masterClrMapping/>
  </p:clrMapOvr>
  <p:timing>
    <p:tnLst>
      <p:par>
        <p:cTn id="1" dur="indefinite" restart="never" nodeType="tmRoot"/>
      </p:par>
    </p:tnLst>
  </p:timing>
</p:sld>
</file>

<file path=ppt/theme/theme1.xml><?xml version="1.0" encoding="utf-8"?>
<a:theme xmlns:a="http://schemas.openxmlformats.org/drawingml/2006/main" name="Пульс 2018">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Другая 2">
      <a:majorFont>
        <a:latin typeface="Rodeo"/>
        <a:ea typeface=""/>
        <a:cs typeface=""/>
      </a:majorFont>
      <a:minorFont>
        <a:latin typeface="Rodeo"/>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Пульс 2018" id="{FE881B68-66E9-4ABB-9C2B-62BF033DFA69}" vid="{32E94A91-05F2-4136-9A7D-1214568FDD4C}"/>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Документ" ma:contentTypeID="0x010100FBE8FBA623F4D54EA3252069BAE9804D" ma:contentTypeVersion="0" ma:contentTypeDescription="Создание документа." ma:contentTypeScope="" ma:versionID="0f994a6f0272c93a6bf57ae71a4ec856">
  <xsd:schema xmlns:xsd="http://www.w3.org/2001/XMLSchema" xmlns:xs="http://www.w3.org/2001/XMLSchema" xmlns:p="http://schemas.microsoft.com/office/2006/metadata/properties" targetNamespace="http://schemas.microsoft.com/office/2006/metadata/properties" ma:root="true" ma:fieldsID="02f955febea7e716b4e91cddba17110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9AC111-0591-4C58-A940-3AB99CD7914A}">
  <ds:schemaRefs>
    <ds:schemaRef ds:uri="http://purl.org/dc/dcmitype/"/>
    <ds:schemaRef ds:uri="http://purl.org/dc/terms/"/>
    <ds:schemaRef ds:uri="http://purl.org/dc/elements/1.1/"/>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 ds:uri="http://schemas.microsoft.com/office/infopath/2007/PartnerControls"/>
  </ds:schemaRefs>
</ds:datastoreItem>
</file>

<file path=customXml/itemProps2.xml><?xml version="1.0" encoding="utf-8"?>
<ds:datastoreItem xmlns:ds="http://schemas.openxmlformats.org/officeDocument/2006/customXml" ds:itemID="{C7ADA56D-7153-4F35-8325-782707A2228B}">
  <ds:schemaRefs>
    <ds:schemaRef ds:uri="http://schemas.microsoft.com/sharepoint/v3/contenttype/forms"/>
  </ds:schemaRefs>
</ds:datastoreItem>
</file>

<file path=customXml/itemProps3.xml><?xml version="1.0" encoding="utf-8"?>
<ds:datastoreItem xmlns:ds="http://schemas.openxmlformats.org/officeDocument/2006/customXml" ds:itemID="{4572662A-FACF-484D-8AAF-153F3FA292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Пульс 2018</Template>
  <TotalTime>10851</TotalTime>
  <Words>2413</Words>
  <Application>Microsoft Office PowerPoint</Application>
  <PresentationFormat>Широкоэкранный</PresentationFormat>
  <Paragraphs>243</Paragraphs>
  <Slides>19</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19</vt:i4>
      </vt:variant>
    </vt:vector>
  </HeadingPairs>
  <TitlesOfParts>
    <vt:vector size="26" baseType="lpstr">
      <vt:lpstr>Rodeo</vt:lpstr>
      <vt:lpstr>Calibri</vt:lpstr>
      <vt:lpstr>Avanti</vt:lpstr>
      <vt:lpstr>Calibri Light</vt:lpstr>
      <vt:lpstr>Arial</vt:lpstr>
      <vt:lpstr>Пульс 2018</vt:lpstr>
      <vt:lpstr>Тема Office</vt:lpstr>
      <vt:lpstr>National pharmaceutical distributor  FC PULSE </vt:lpstr>
      <vt:lpstr>25 years of development and creation</vt:lpstr>
      <vt:lpstr>25 years of development and creation</vt:lpstr>
      <vt:lpstr>PULSE is the leader in the pharmaceutical distribution market</vt:lpstr>
      <vt:lpstr>FC PULSE in the Forbes and RBC ratings</vt:lpstr>
      <vt:lpstr>PULSE group of companies</vt:lpstr>
      <vt:lpstr>FC PULSE logistics network</vt:lpstr>
      <vt:lpstr>FC PULSE logistics network</vt:lpstr>
      <vt:lpstr>Logistic system FC PULSE</vt:lpstr>
      <vt:lpstr>FC PULSE is a reliable partner</vt:lpstr>
      <vt:lpstr>Innovation hub</vt:lpstr>
      <vt:lpstr>Project "3PL"</vt:lpstr>
      <vt:lpstr>Project "Rubber shelf"</vt:lpstr>
      <vt:lpstr>Marketing Union "CONSTELLATION"</vt:lpstr>
      <vt:lpstr>Презентация PowerPoint</vt:lpstr>
      <vt:lpstr>Charity: a year of good deeds</vt:lpstr>
      <vt:lpstr>Mission</vt:lpstr>
      <vt:lpstr>Company values</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Буцков Александр</dc:creator>
  <cp:lastModifiedBy>Ненахова Мария Александровна</cp:lastModifiedBy>
  <cp:revision>235</cp:revision>
  <cp:lastPrinted>2020-08-07T14:56:24Z</cp:lastPrinted>
  <dcterms:created xsi:type="dcterms:W3CDTF">2018-03-28T08:45:47Z</dcterms:created>
  <dcterms:modified xsi:type="dcterms:W3CDTF">2021-04-11T17:50:14Z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0x010100FBE8FBA623F4D54EA3252069BAE9804D</vt:lpwstr>
  </property>
</Properties>
</file>