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4" r:id="rId4"/>
    <p:sldMasterId id="2147483659" r:id="rId5"/>
  </p:sldMasterIdLst>
  <p:sldIdLst>
    <p:sldId id="261" r:id="rId6"/>
    <p:sldId id="386" r:id="rId7"/>
    <p:sldId id="379" r:id="rId8"/>
    <p:sldId id="381" r:id="rId9"/>
    <p:sldId id="382" r:id="rId10"/>
    <p:sldId id="383" r:id="rId11"/>
    <p:sldId id="371" r:id="rId12"/>
    <p:sldId id="370" r:id="rId13"/>
    <p:sldId id="372" r:id="rId14"/>
    <p:sldId id="362" r:id="rId15"/>
    <p:sldId id="363" r:id="rId16"/>
    <p:sldId id="350" r:id="rId17"/>
    <p:sldId id="359" r:id="rId18"/>
    <p:sldId id="328" r:id="rId19"/>
    <p:sldId id="375" r:id="rId20"/>
    <p:sldId id="377" r:id="rId21"/>
    <p:sldId id="259" r:id="rId22"/>
    <p:sldId id="354" r:id="rId23"/>
    <p:sldId id="351" r:id="rId24"/>
    <p:sldId id="374" r:id="rId25"/>
    <p:sldId id="352" r:id="rId26"/>
    <p:sldId id="365" r:id="rId27"/>
    <p:sldId id="355" r:id="rId28"/>
  </p:sldIdLst>
  <p:sldSz cx="12192000" cy="6858000"/>
  <p:notesSz cx="6797675" cy="9926638"/>
  <p:embeddedFontLst>
    <p:embeddedFont>
      <p:font typeface="Avanti" panose="020B0500000000000000"/>
      <p:regular r:id="rId29"/>
      <p:bold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deo" panose="020B0604020202020204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6E1"/>
    <a:srgbClr val="133C8B"/>
    <a:srgbClr val="FDA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156178"/>
            <a:ext cx="9144000" cy="14099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96740"/>
            <a:ext cx="9144000" cy="4854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FDAC3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55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0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433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358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41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607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826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90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45894" y="86360"/>
            <a:ext cx="9900212" cy="111740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solidFill>
                  <a:srgbClr val="133C8B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5894" y="1825625"/>
            <a:ext cx="9900212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1004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75B6E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61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45894" y="86360"/>
            <a:ext cx="9900212" cy="111740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solidFill>
                  <a:srgbClr val="133C8B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1145894" y="1825625"/>
            <a:ext cx="4873906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6173647" y="1825625"/>
            <a:ext cx="4873906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1004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75B6E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45894" y="86360"/>
            <a:ext cx="9900212" cy="111740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solidFill>
                  <a:srgbClr val="133C8B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1145895" y="1825625"/>
            <a:ext cx="3190948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7855158" y="1825625"/>
            <a:ext cx="3190948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1004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75B6E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5"/>
          </p:nvPr>
        </p:nvSpPr>
        <p:spPr>
          <a:xfrm>
            <a:off x="4500526" y="1825625"/>
            <a:ext cx="3190948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25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45894" y="86360"/>
            <a:ext cx="9900212" cy="111740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solidFill>
                  <a:srgbClr val="133C8B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1145894" y="1825625"/>
            <a:ext cx="4873906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6173647" y="1825625"/>
            <a:ext cx="4873906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1004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75B6E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2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45894" y="86360"/>
            <a:ext cx="9900212" cy="111740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solidFill>
                  <a:srgbClr val="133C8B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1145895" y="1825625"/>
            <a:ext cx="3190948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7855158" y="1825625"/>
            <a:ext cx="3190948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1004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75B6E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5"/>
          </p:nvPr>
        </p:nvSpPr>
        <p:spPr>
          <a:xfrm>
            <a:off x="4500526" y="1825625"/>
            <a:ext cx="3190948" cy="435133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vanti" panose="020B0500000000000000" pitchFamily="34" charset="0"/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2pPr>
            <a:lvl3pPr>
              <a:defRPr sz="1800" b="1">
                <a:solidFill>
                  <a:schemeClr val="bg2">
                    <a:lumMod val="25000"/>
                  </a:schemeClr>
                </a:solidFill>
                <a:latin typeface="Avanti" panose="020B0500000000000000" pitchFamily="34" charset="0"/>
              </a:defRPr>
            </a:lvl3pPr>
            <a:lvl4pPr>
              <a:defRPr>
                <a:latin typeface="Avanti" panose="020B0500000000000000" pitchFamily="34" charset="0"/>
              </a:defRPr>
            </a:lvl4pPr>
            <a:lvl5pPr>
              <a:defRPr>
                <a:latin typeface="Avanti" panose="020B0500000000000000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126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09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64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9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2" r:id="rId5"/>
    <p:sldLayoutId id="2147483653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9A0BB-B23A-48D2-82F9-9F49265C3E72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BBEBC-C00F-41F9-8136-7A2A46DC3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Национальный </a:t>
            </a:r>
            <a:r>
              <a:rPr lang="ru-RU" dirty="0" err="1"/>
              <a:t>фармдистрибьютор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Фармацевтическая </a:t>
            </a:r>
            <a:r>
              <a:rPr lang="ru-RU" dirty="0"/>
              <a:t>компания </a:t>
            </a:r>
            <a:r>
              <a:rPr lang="ru-RU" dirty="0" smtClean="0"/>
              <a:t>ПУЛЬС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Вместе мы делаем лекарства доступными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2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Логистическая </a:t>
            </a:r>
            <a:r>
              <a:rPr lang="ru-RU" dirty="0"/>
              <a:t>сеть </a:t>
            </a:r>
            <a:r>
              <a:rPr lang="ru-RU" dirty="0" smtClean="0"/>
              <a:t>ПУЛЬС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idx="14"/>
          </p:nvPr>
        </p:nvSpPr>
        <p:spPr>
          <a:xfrm>
            <a:off x="8529525" y="1825625"/>
            <a:ext cx="342147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Начиная </a:t>
            </a:r>
            <a:r>
              <a:rPr lang="ru-RU" sz="1800" dirty="0"/>
              <a:t>с 2001 </a:t>
            </a:r>
            <a:r>
              <a:rPr lang="ru-RU" sz="1800" dirty="0" smtClean="0"/>
              <a:t>года </a:t>
            </a:r>
            <a:r>
              <a:rPr lang="ru-RU" sz="1800" dirty="0"/>
              <a:t>активно расширяется сеть региональных компаний </a:t>
            </a:r>
            <a:r>
              <a:rPr lang="ru-RU" sz="1800" dirty="0" smtClean="0"/>
              <a:t>ПУЛЬС. </a:t>
            </a:r>
            <a:endParaRPr lang="en-US" sz="1800" dirty="0" smtClean="0"/>
          </a:p>
          <a:p>
            <a:pPr marL="0" indent="0">
              <a:buNone/>
            </a:pPr>
            <a:r>
              <a:rPr lang="ru-RU" sz="1800" dirty="0" smtClean="0"/>
              <a:t>В </a:t>
            </a:r>
            <a:r>
              <a:rPr lang="ru-RU" sz="1800" dirty="0"/>
              <a:t>настоящее время сформирована единая логистическая сеть ПУЛЬС, включающая в себя центральный распределительный логистический комплекс в Подмосковье и 13 региональных логистических комплексов по всей территории Российской Федерации. </a:t>
            </a:r>
            <a:endParaRPr lang="ru-RU" sz="1800" dirty="0"/>
          </a:p>
        </p:txBody>
      </p:sp>
      <p:sp>
        <p:nvSpPr>
          <p:cNvPr id="11" name="Объект 10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8832" t="4473" r="8729" b="4785"/>
          <a:stretch/>
        </p:blipFill>
        <p:spPr>
          <a:xfrm>
            <a:off x="462838" y="1736726"/>
            <a:ext cx="7903004" cy="48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Логистическая сеть </a:t>
            </a:r>
            <a:r>
              <a:rPr lang="ru-RU" dirty="0" smtClean="0"/>
              <a:t>ПУЛЬС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4"/>
          </p:nvPr>
        </p:nvSpPr>
        <p:spPr>
          <a:xfrm>
            <a:off x="6762750" y="1825625"/>
            <a:ext cx="4603454" cy="4351338"/>
          </a:xfrm>
        </p:spPr>
        <p:txBody>
          <a:bodyPr/>
          <a:lstStyle/>
          <a:p>
            <a:r>
              <a:rPr lang="ru-RU" sz="1800" dirty="0"/>
              <a:t>Общая площадь сертифицированных складских площадей составляет 100.307 м2</a:t>
            </a:r>
            <a:r>
              <a:rPr lang="ru-RU" sz="1800" dirty="0" smtClean="0"/>
              <a:t>.</a:t>
            </a:r>
          </a:p>
          <a:p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Логистические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комплексы в Москве, С.-Петербурге, Краснодаре,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Ярославле оснащены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современными мощными автоматизированными конвейерными линиями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1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800" dirty="0" smtClean="0"/>
              <a:t>ПУЛЬС </a:t>
            </a:r>
            <a:r>
              <a:rPr lang="ru-RU" sz="1800" dirty="0"/>
              <a:t>- лидер по количеству точек доставки: каждая пятая упаковка, продаваемая через </a:t>
            </a:r>
            <a:r>
              <a:rPr lang="ru-RU" sz="1800" dirty="0" smtClean="0"/>
              <a:t>более чем </a:t>
            </a:r>
            <a:r>
              <a:rPr lang="en-US" sz="1800" dirty="0" smtClean="0"/>
              <a:t>58</a:t>
            </a:r>
            <a:r>
              <a:rPr lang="ru-RU" sz="1800" dirty="0" smtClean="0"/>
              <a:t> 000 аптек </a:t>
            </a:r>
            <a:r>
              <a:rPr lang="ru-RU" sz="1800" dirty="0"/>
              <a:t>на всей территории России – от Калининграда до Анадыря, доставляется </a:t>
            </a:r>
            <a:r>
              <a:rPr lang="ru-RU" sz="1800" dirty="0" smtClean="0"/>
              <a:t>компанией </a:t>
            </a:r>
            <a:r>
              <a:rPr lang="ru-RU" sz="1800" dirty="0"/>
              <a:t>ПУЛЬС</a:t>
            </a:r>
            <a:r>
              <a:rPr lang="ru-RU" sz="1800" dirty="0" smtClean="0"/>
              <a:t>.</a:t>
            </a:r>
            <a:endParaRPr lang="ru-RU" sz="1800" dirty="0"/>
          </a:p>
          <a:p>
            <a:endParaRPr lang="ru-RU" sz="1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6695" t="6396" b="7316"/>
          <a:stretch/>
        </p:blipFill>
        <p:spPr>
          <a:xfrm>
            <a:off x="3844966" y="4169982"/>
            <a:ext cx="2415307" cy="2196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3672" t="9945"/>
          <a:stretch/>
        </p:blipFill>
        <p:spPr>
          <a:xfrm>
            <a:off x="601114" y="4182260"/>
            <a:ext cx="3136396" cy="2184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14" y="1591044"/>
            <a:ext cx="1621706" cy="24296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541" y="1591043"/>
            <a:ext cx="3640990" cy="24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Логистическая система </a:t>
            </a:r>
            <a:r>
              <a:rPr lang="ru-RU" dirty="0" smtClean="0"/>
              <a:t>ПУЛЬС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4"/>
          </p:nvPr>
        </p:nvSpPr>
        <p:spPr>
          <a:xfrm>
            <a:off x="5178057" y="1721121"/>
            <a:ext cx="6673284" cy="4351338"/>
          </a:xfrm>
        </p:spPr>
        <p:txBody>
          <a:bodyPr/>
          <a:lstStyle/>
          <a:p>
            <a:r>
              <a:rPr lang="ru-RU" sz="1800" dirty="0" smtClean="0"/>
              <a:t>Логистическая система ПУЛЬС обеспечивает хранение и перевозку </a:t>
            </a:r>
            <a:r>
              <a:rPr lang="ru-RU" sz="1800" dirty="0" err="1" smtClean="0"/>
              <a:t>фармпрепаратов</a:t>
            </a:r>
            <a:r>
              <a:rPr lang="ru-RU" sz="1800" dirty="0" smtClean="0"/>
              <a:t> в строгом соответствии требованиям производителя и соблюдением всех требуемых режимов </a:t>
            </a:r>
            <a:r>
              <a:rPr lang="ru-RU" sz="1800" dirty="0" err="1" smtClean="0"/>
              <a:t>холодовой</a:t>
            </a:r>
            <a:r>
              <a:rPr lang="ru-RU" sz="1800" dirty="0" smtClean="0"/>
              <a:t> цепи на всех этапах. Соблюдение </a:t>
            </a:r>
            <a:r>
              <a:rPr lang="ru-RU" sz="1800" dirty="0"/>
              <a:t>стандартов GDP в транспортной и складской логистике гарантирует безопасность и качество фармацевтических препаратов в процессе хранения и доставки.</a:t>
            </a:r>
          </a:p>
          <a:p>
            <a:r>
              <a:rPr lang="ru-RU" sz="1800" dirty="0" smtClean="0"/>
              <a:t>Наличие  </a:t>
            </a:r>
            <a:r>
              <a:rPr lang="ru-RU" sz="1800" dirty="0"/>
              <a:t>инженерных систем, систем мониторинга, контроля температуры, влажности, систем автоматики вентиляционных систем, а также систем автоматики, отвечающих за контроль хранения и обращения серий готовых лекарственных средств позволяет создать складские зоны, отвечающие самым строгим требованиям стандартов, в том числе, и вступившему в силу 1 марта 2017 года приказу Минздрава России № 646н от 31.08.2016 г. по организации хранения и обращения готовых лекарственных средств.</a:t>
            </a:r>
          </a:p>
          <a:p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7"/>
          <a:stretch/>
        </p:blipFill>
        <p:spPr>
          <a:xfrm>
            <a:off x="1004657" y="4448956"/>
            <a:ext cx="3769361" cy="189493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58" y="1721121"/>
            <a:ext cx="3769361" cy="25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ПУЛЬС – надежный партнер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4"/>
          </p:nvPr>
        </p:nvSpPr>
        <p:spPr>
          <a:xfrm>
            <a:off x="4763589" y="2071289"/>
            <a:ext cx="6564053" cy="4351338"/>
          </a:xfrm>
        </p:spPr>
        <p:txBody>
          <a:bodyPr/>
          <a:lstStyle/>
          <a:p>
            <a:r>
              <a:rPr lang="ru-RU" sz="1800" dirty="0" smtClean="0"/>
              <a:t>Более </a:t>
            </a:r>
            <a:r>
              <a:rPr lang="ru-RU" sz="1800" dirty="0"/>
              <a:t>3 000 квалифицированных сотрудников в компании ПУЛЬС заботятся о том, чтобы предоставить аптекам наилучшие коммерческие условия в совокупности с высочайшим клиентским сервисом. </a:t>
            </a:r>
            <a:endParaRPr lang="ru-RU" sz="1800" dirty="0" smtClean="0"/>
          </a:p>
          <a:p>
            <a:r>
              <a:rPr lang="ru-RU" sz="1800" dirty="0" smtClean="0"/>
              <a:t>Мы </a:t>
            </a:r>
            <a:r>
              <a:rPr lang="ru-RU" sz="1800" dirty="0"/>
              <a:t>готовы предложить логистические услуги не только крупным, но и средним аптечным сетям, неконсолидированной рознице, производителям и интернет-площадкам. Для каждой категории мы реализуем свои программы сотрудничества. </a:t>
            </a:r>
            <a:endParaRPr lang="ru-RU" sz="1800" dirty="0" smtClean="0"/>
          </a:p>
          <a:p>
            <a:r>
              <a:rPr lang="ru-RU" sz="1800" dirty="0" smtClean="0"/>
              <a:t>Мы </a:t>
            </a:r>
            <a:r>
              <a:rPr lang="ru-RU" sz="1800" dirty="0"/>
              <a:t>несем ответственность за предложенные проекты. </a:t>
            </a:r>
            <a:r>
              <a:rPr lang="ru-RU" sz="1800" dirty="0" smtClean="0"/>
              <a:t>Успехи </a:t>
            </a:r>
            <a:r>
              <a:rPr lang="ru-RU" sz="1800" dirty="0"/>
              <a:t>наших партнеров – это наши успехи!</a:t>
            </a: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/>
          <a:stretch/>
        </p:blipFill>
        <p:spPr>
          <a:xfrm>
            <a:off x="648586" y="1900054"/>
            <a:ext cx="3771705" cy="2180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" y="4402205"/>
            <a:ext cx="3753293" cy="20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</a:t>
            </a:r>
            <a:r>
              <a:rPr lang="ru-RU" dirty="0"/>
              <a:t>н</a:t>
            </a:r>
            <a:r>
              <a:rPr lang="ru-RU" dirty="0" smtClean="0"/>
              <a:t>ный </a:t>
            </a:r>
            <a:r>
              <a:rPr lang="ru-RU" dirty="0" err="1" smtClean="0"/>
              <a:t>хаб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4"/>
          </p:nvPr>
        </p:nvSpPr>
        <p:spPr>
          <a:xfrm>
            <a:off x="6173647" y="2175254"/>
            <a:ext cx="5452296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err="1"/>
              <a:t>Цифровизация</a:t>
            </a:r>
            <a:r>
              <a:rPr lang="ru-RU" sz="1800" dirty="0"/>
              <a:t> – одна из ключевых задач бизнеса.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Для </a:t>
            </a:r>
            <a:r>
              <a:rPr lang="ru-RU" sz="1800" dirty="0"/>
              <a:t>реализации проекта 3PL и обеспечения e-</a:t>
            </a:r>
            <a:r>
              <a:rPr lang="ru-RU" sz="1800" dirty="0" err="1"/>
              <a:t>commerce</a:t>
            </a:r>
            <a:r>
              <a:rPr lang="ru-RU" sz="1800" dirty="0"/>
              <a:t> площадок ПУЛЬС использует сложные решения по сбору и обработке огромных объемов данных; IT-технологии, обеспечивающие тесное взаимодействие с партнерами на уровне учетных и складских систем; автоматизированный обмен между IT-системами компании ПУЛЬС и IT-системами партнеров с использованием электронного документооборота.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В </a:t>
            </a:r>
            <a:r>
              <a:rPr lang="ru-RU" sz="1800" dirty="0"/>
              <a:t>этом мы видим синергию дистрибьюторского и логистического бизнеса.</a:t>
            </a:r>
            <a:endParaRPr lang="ru-RU" sz="1800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29" y="3147898"/>
            <a:ext cx="2036240" cy="2036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1" y="4315618"/>
            <a:ext cx="2335711" cy="23357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58" y="2707197"/>
            <a:ext cx="2036240" cy="2036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83" y="1377552"/>
            <a:ext cx="2036240" cy="20362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56" y="4473845"/>
            <a:ext cx="2036240" cy="20423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38" y="2707197"/>
            <a:ext cx="2036240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Проект «</a:t>
            </a:r>
            <a:r>
              <a:rPr lang="en-US" smtClean="0"/>
              <a:t>3PL</a:t>
            </a:r>
            <a:r>
              <a:rPr lang="ru-RU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6" y="1825625"/>
            <a:ext cx="4351338" cy="4351338"/>
          </a:xfrm>
        </p:spPr>
      </p:pic>
      <p:sp>
        <p:nvSpPr>
          <p:cNvPr id="8" name="Объект 7"/>
          <p:cNvSpPr>
            <a:spLocks noGrp="1"/>
          </p:cNvSpPr>
          <p:nvPr>
            <p:ph idx="14"/>
          </p:nvPr>
        </p:nvSpPr>
        <p:spPr>
          <a:xfrm>
            <a:off x="5271248" y="1825625"/>
            <a:ext cx="6615952" cy="4351338"/>
          </a:xfrm>
        </p:spPr>
        <p:txBody>
          <a:bodyPr/>
          <a:lstStyle/>
          <a:p>
            <a:r>
              <a:rPr lang="ru-RU" sz="1600" dirty="0" smtClean="0"/>
              <a:t>3</a:t>
            </a:r>
            <a:r>
              <a:rPr lang="en-US" sz="1600" dirty="0" smtClean="0"/>
              <a:t>PL (Third Party Logistics)</a:t>
            </a:r>
            <a:r>
              <a:rPr lang="ru-RU" sz="1600" dirty="0" smtClean="0"/>
              <a:t> - это комплекс логистических услуг, который включает в себя доставку, хранение, управление запасами, комплектацию заказов и доставку в аптеки включая интеграцию с IT-системами партнеров </a:t>
            </a:r>
          </a:p>
          <a:p>
            <a:r>
              <a:rPr lang="ru-RU" sz="1600" dirty="0" smtClean="0"/>
              <a:t>Развитие 3PL-логистики — одно из приоритетных стратегических направлений бизнеса. </a:t>
            </a:r>
            <a:r>
              <a:rPr lang="ru-RU" sz="1600" dirty="0"/>
              <a:t>Ежедневная цель команды ПУЛЬС - разработка решений, приносящих </a:t>
            </a:r>
            <a:r>
              <a:rPr lang="ru-RU" sz="1600" dirty="0" smtClean="0"/>
              <a:t>партнерам </a:t>
            </a:r>
            <a:r>
              <a:rPr lang="ru-RU" sz="1600" dirty="0"/>
              <a:t>экономическую устойчивость и дающих полный контроль над операциями в </a:t>
            </a:r>
            <a:r>
              <a:rPr lang="ru-RU" sz="1600" dirty="0" smtClean="0"/>
              <a:t>бизнесе.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Преимущества сотрудничества с компанией ПУЛЬС: </a:t>
            </a:r>
          </a:p>
          <a:p>
            <a:pPr lvl="1"/>
            <a:r>
              <a:rPr lang="ru-RU" sz="1600" dirty="0" smtClean="0"/>
              <a:t>сборка заказов на всех 14 региональных складах компании ПУЛЬС</a:t>
            </a:r>
          </a:p>
          <a:p>
            <a:pPr lvl="1"/>
            <a:r>
              <a:rPr lang="ru-RU" sz="1600" dirty="0" smtClean="0"/>
              <a:t>доставка собранных заказов грузополучателям с соблюдением всех договорных условий в любой из регионов Российской Федерации </a:t>
            </a:r>
            <a:endParaRPr lang="en-US" sz="1600" dirty="0" smtClean="0"/>
          </a:p>
          <a:p>
            <a:pPr lvl="1"/>
            <a:r>
              <a:rPr lang="ru-RU" sz="1600" dirty="0" smtClean="0"/>
              <a:t>автоматизированная передача информации на всех этапах в </a:t>
            </a:r>
            <a:r>
              <a:rPr lang="en-US" sz="1600" dirty="0" smtClean="0"/>
              <a:t>IT</a:t>
            </a:r>
            <a:r>
              <a:rPr lang="ru-RU" sz="1600" dirty="0" smtClean="0"/>
              <a:t>-систему партнеров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9626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ПУЛЬС - </a:t>
            </a:r>
            <a:r>
              <a:rPr lang="ru-RU" dirty="0" smtClean="0"/>
              <a:t>3PL-провайдер. Итоги </a:t>
            </a:r>
            <a:r>
              <a:rPr lang="ru-RU" dirty="0"/>
              <a:t>2020.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26574" y="2003637"/>
            <a:ext cx="6260830" cy="454711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7753023" y="1496998"/>
            <a:ext cx="3408036" cy="5053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841" y="1496998"/>
            <a:ext cx="6892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vanti" panose="020B0500000000000000"/>
              </a:rPr>
              <a:t>В 2020 году в рамках проекта 3</a:t>
            </a:r>
            <a:r>
              <a:rPr lang="en-US" sz="1600" b="1" dirty="0" smtClean="0">
                <a:latin typeface="Avanti" panose="020B0500000000000000"/>
              </a:rPr>
              <a:t>PL </a:t>
            </a:r>
            <a:r>
              <a:rPr lang="ru-RU" sz="1600" b="1" dirty="0" smtClean="0">
                <a:latin typeface="Avanti" panose="020B0500000000000000"/>
              </a:rPr>
              <a:t>было осуществлено более 290 000 клиентских отгрузок в более чем 7 000 адресов доставки.</a:t>
            </a:r>
            <a:endParaRPr lang="ru-RU" sz="1600" b="1" dirty="0">
              <a:latin typeface="Avanti" panose="020B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22243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«Резиновая полка»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01178" y="1655504"/>
            <a:ext cx="3077371" cy="435133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5"/>
          </p:nvPr>
        </p:nvSpPr>
        <p:spPr>
          <a:xfrm>
            <a:off x="3710763" y="1682858"/>
            <a:ext cx="8240232" cy="4351338"/>
          </a:xfrm>
        </p:spPr>
        <p:txBody>
          <a:bodyPr/>
          <a:lstStyle/>
          <a:p>
            <a:r>
              <a:rPr lang="ru-RU" sz="1600" dirty="0" smtClean="0"/>
              <a:t>В 2020 ПУЛЬС </a:t>
            </a:r>
            <a:r>
              <a:rPr lang="ru-RU" sz="1600" dirty="0"/>
              <a:t>совместно с ГК АСНА </a:t>
            </a:r>
            <a:r>
              <a:rPr lang="ru-RU" sz="1600" dirty="0" smtClean="0"/>
              <a:t>запустил </a:t>
            </a:r>
            <a:r>
              <a:rPr lang="ru-RU" sz="1600" dirty="0"/>
              <a:t>для аптек-партнеров услугу </a:t>
            </a:r>
            <a:r>
              <a:rPr lang="ru-RU" sz="1600" dirty="0" smtClean="0"/>
              <a:t>«РЕЗИНОВОЙ ПОЛКИ»</a:t>
            </a:r>
          </a:p>
          <a:p>
            <a:r>
              <a:rPr lang="ru-RU" sz="1600" dirty="0"/>
              <a:t>Посетители сайта asna.ru теперь не ограничены наличием лекарств в </a:t>
            </a:r>
            <a:r>
              <a:rPr lang="ru-RU" sz="1600" dirty="0" smtClean="0"/>
              <a:t>конкретной аптеке</a:t>
            </a:r>
            <a:r>
              <a:rPr lang="ru-RU" sz="1600" dirty="0"/>
              <a:t>, в их распоряжении – все позиции из актуального прайс-листа, а самое главное – глубина товарных запасов </a:t>
            </a:r>
            <a:r>
              <a:rPr lang="ru-RU" sz="1600" dirty="0" smtClean="0"/>
              <a:t>компании ПУЛЬС. </a:t>
            </a:r>
          </a:p>
          <a:p>
            <a:r>
              <a:rPr lang="ru-RU" sz="1600" dirty="0" smtClean="0"/>
              <a:t>После </a:t>
            </a:r>
            <a:r>
              <a:rPr lang="ru-RU" sz="1600" dirty="0"/>
              <a:t>подключения </a:t>
            </a:r>
            <a:r>
              <a:rPr lang="ru-RU" sz="1600" dirty="0" smtClean="0"/>
              <a:t>аптечной сети </a:t>
            </a:r>
            <a:r>
              <a:rPr lang="ru-RU" sz="1600" dirty="0"/>
              <a:t>к системе «АСНА + ПУЛЬС» покупатель сможет забронировать лекарственный препарат на сайте asna.ru и забрать свой заказ в </a:t>
            </a:r>
            <a:r>
              <a:rPr lang="ru-RU" sz="1600" dirty="0" smtClean="0"/>
              <a:t>аптеке </a:t>
            </a:r>
            <a:r>
              <a:rPr lang="ru-RU" sz="1600" dirty="0"/>
              <a:t>в день заказа, либо заказать доставку в </a:t>
            </a:r>
            <a:r>
              <a:rPr lang="ru-RU" sz="1600" dirty="0" smtClean="0"/>
              <a:t>аптеку </a:t>
            </a:r>
            <a:r>
              <a:rPr lang="ru-RU" sz="1600" dirty="0"/>
              <a:t>со склада </a:t>
            </a:r>
            <a:r>
              <a:rPr lang="ru-RU" sz="1600" dirty="0" smtClean="0"/>
              <a:t>компании </a:t>
            </a:r>
            <a:r>
              <a:rPr lang="ru-RU" sz="1600" dirty="0"/>
              <a:t>ПУЛЬС на следующий день. </a:t>
            </a:r>
          </a:p>
          <a:p>
            <a:r>
              <a:rPr lang="ru-RU" sz="1600" dirty="0" smtClean="0"/>
              <a:t>Преимущества для аптек: 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- одно </a:t>
            </a:r>
            <a:r>
              <a:rPr lang="ru-RU" sz="1600" dirty="0"/>
              <a:t>из самых высоких комиссионных вознаграждений на рынке;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- дополнительная комиссия </a:t>
            </a:r>
            <a:r>
              <a:rPr lang="ru-RU" sz="1600" dirty="0"/>
              <a:t>на товары СТМ АСНА;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- отсрочка </a:t>
            </a:r>
            <a:r>
              <a:rPr lang="ru-RU" sz="1600" dirty="0"/>
              <a:t>платежа по заказам будет соответствовать </a:t>
            </a:r>
            <a:r>
              <a:rPr lang="ru-RU" sz="1600" dirty="0" smtClean="0"/>
              <a:t>текущим </a:t>
            </a:r>
            <a:r>
              <a:rPr lang="ru-RU" sz="1600" dirty="0"/>
              <a:t>условиям работы с </a:t>
            </a:r>
            <a:r>
              <a:rPr lang="ru-RU" sz="1600" dirty="0" smtClean="0"/>
              <a:t>компанией </a:t>
            </a:r>
            <a:r>
              <a:rPr lang="ru-RU" sz="1600" dirty="0"/>
              <a:t>ПУЛЬС;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- финансовый </a:t>
            </a:r>
            <a:r>
              <a:rPr lang="ru-RU" sz="1600" dirty="0"/>
              <a:t>цикл </a:t>
            </a:r>
            <a:r>
              <a:rPr lang="ru-RU" sz="1600" dirty="0" smtClean="0"/>
              <a:t>бизнеса </a:t>
            </a:r>
            <a:r>
              <a:rPr lang="ru-RU" sz="1600" dirty="0"/>
              <a:t>будет улучшаться за счет снижения периода оборачиваемости </a:t>
            </a:r>
            <a:r>
              <a:rPr lang="ru-RU" sz="1600" dirty="0" smtClean="0"/>
              <a:t>товарных запасов аптеки =</a:t>
            </a:r>
            <a:r>
              <a:rPr lang="en-US" sz="1600" dirty="0" smtClean="0"/>
              <a:t>&gt; </a:t>
            </a:r>
            <a:r>
              <a:rPr lang="ru-RU" sz="1600" dirty="0" smtClean="0"/>
              <a:t>нет </a:t>
            </a:r>
            <a:r>
              <a:rPr lang="ru-RU" sz="1600" dirty="0"/>
              <a:t>необходимости держать на остатках товары со специфическим </a:t>
            </a:r>
            <a:r>
              <a:rPr lang="ru-RU" sz="1600" dirty="0" smtClean="0"/>
              <a:t>спросом</a:t>
            </a:r>
          </a:p>
          <a:p>
            <a:pPr marL="0" indent="0">
              <a:buNone/>
            </a:pP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755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83177" y="1329481"/>
            <a:ext cx="5059680" cy="505968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Маркетинговый союз «СОЗВЕЗДИЕ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4"/>
          </p:nvPr>
        </p:nvSpPr>
        <p:spPr>
          <a:xfrm>
            <a:off x="6149788" y="2205318"/>
            <a:ext cx="5773507" cy="358963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С целью сохранения многогранности фармацевтического рынка и предоставления равных возможностей всем участникам национальный </a:t>
            </a:r>
            <a:r>
              <a:rPr lang="ru-RU" sz="1600" dirty="0" err="1"/>
              <a:t>фармдистрибьютор</a:t>
            </a:r>
            <a:r>
              <a:rPr lang="ru-RU" sz="1600" dirty="0"/>
              <a:t> ПУЛЬС создал и развивает маркетинговый союз «СОЗВЕЗДИЕ» —  объединение независимых участников фармацевтического рынка: аптек, производителей и интегратора программного продукта.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На </a:t>
            </a:r>
            <a:r>
              <a:rPr lang="ru-RU" sz="1600" dirty="0"/>
              <a:t>сегодняшний день МС «СОЗВЕЗДИЕ» объединяет более 4 400 «несетевых» аптек, которые успешно конкурируют с федеральными сетями.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В </a:t>
            </a:r>
            <a:r>
              <a:rPr lang="ru-RU" sz="1600" dirty="0"/>
              <a:t>планах на 2021 год – сотрудничество с более чем 5 500 аптеками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710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-3175" y="5311774"/>
            <a:ext cx="2762250" cy="1546225"/>
          </a:xfrm>
          <a:custGeom>
            <a:avLst/>
            <a:gdLst>
              <a:gd name="T0" fmla="*/ 0 w 1740"/>
              <a:gd name="T1" fmla="*/ 0 h 974"/>
              <a:gd name="T2" fmla="*/ 812 w 1740"/>
              <a:gd name="T3" fmla="*/ 81 h 974"/>
              <a:gd name="T4" fmla="*/ 1740 w 1740"/>
              <a:gd name="T5" fmla="*/ 347 h 974"/>
              <a:gd name="T6" fmla="*/ 696 w 1740"/>
              <a:gd name="T7" fmla="*/ 974 h 974"/>
              <a:gd name="T8" fmla="*/ 0 w 1740"/>
              <a:gd name="T9" fmla="*/ 974 h 974"/>
              <a:gd name="T10" fmla="*/ 0 w 1740"/>
              <a:gd name="T11" fmla="*/ 0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40" h="974">
                <a:moveTo>
                  <a:pt x="0" y="0"/>
                </a:moveTo>
                <a:lnTo>
                  <a:pt x="812" y="81"/>
                </a:lnTo>
                <a:lnTo>
                  <a:pt x="1740" y="347"/>
                </a:lnTo>
                <a:lnTo>
                  <a:pt x="696" y="974"/>
                </a:lnTo>
                <a:lnTo>
                  <a:pt x="0" y="974"/>
                </a:lnTo>
                <a:lnTo>
                  <a:pt x="0" y="0"/>
                </a:lnTo>
                <a:close/>
              </a:path>
            </a:pathLst>
          </a:custGeom>
          <a:solidFill>
            <a:srgbClr val="8AB4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>
            <a:off x="2095500" y="5505449"/>
            <a:ext cx="3441700" cy="1352550"/>
          </a:xfrm>
          <a:custGeom>
            <a:avLst/>
            <a:gdLst>
              <a:gd name="T0" fmla="*/ 559 w 2168"/>
              <a:gd name="T1" fmla="*/ 0 h 852"/>
              <a:gd name="T2" fmla="*/ 812 w 2168"/>
              <a:gd name="T3" fmla="*/ 264 h 852"/>
              <a:gd name="T4" fmla="*/ 1673 w 2168"/>
              <a:gd name="T5" fmla="*/ 426 h 852"/>
              <a:gd name="T6" fmla="*/ 1189 w 2168"/>
              <a:gd name="T7" fmla="*/ 655 h 852"/>
              <a:gd name="T8" fmla="*/ 1379 w 2168"/>
              <a:gd name="T9" fmla="*/ 852 h 852"/>
              <a:gd name="T10" fmla="*/ 773 w 2168"/>
              <a:gd name="T11" fmla="*/ 852 h 852"/>
              <a:gd name="T12" fmla="*/ 771 w 2168"/>
              <a:gd name="T13" fmla="*/ 852 h 852"/>
              <a:gd name="T14" fmla="*/ 471 w 2168"/>
              <a:gd name="T15" fmla="*/ 852 h 852"/>
              <a:gd name="T16" fmla="*/ 471 w 2168"/>
              <a:gd name="T17" fmla="*/ 852 h 852"/>
              <a:gd name="T18" fmla="*/ 230 w 2168"/>
              <a:gd name="T19" fmla="*/ 852 h 852"/>
              <a:gd name="T20" fmla="*/ 230 w 2168"/>
              <a:gd name="T21" fmla="*/ 852 h 852"/>
              <a:gd name="T22" fmla="*/ 0 w 2168"/>
              <a:gd name="T23" fmla="*/ 852 h 852"/>
              <a:gd name="T24" fmla="*/ 0 w 2168"/>
              <a:gd name="T25" fmla="*/ 852 h 852"/>
              <a:gd name="T26" fmla="*/ 2168 w 2168"/>
              <a:gd name="T27" fmla="*/ 852 h 852"/>
              <a:gd name="T28" fmla="*/ 1569 w 2168"/>
              <a:gd name="T29" fmla="*/ 333 h 852"/>
              <a:gd name="T30" fmla="*/ 1995 w 2168"/>
              <a:gd name="T31" fmla="*/ 456 h 852"/>
              <a:gd name="T32" fmla="*/ 1944 w 2168"/>
              <a:gd name="T33" fmla="*/ 339 h 852"/>
              <a:gd name="T34" fmla="*/ 559 w 2168"/>
              <a:gd name="T35" fmla="*/ 0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68" h="852">
                <a:moveTo>
                  <a:pt x="559" y="0"/>
                </a:moveTo>
                <a:lnTo>
                  <a:pt x="812" y="264"/>
                </a:lnTo>
                <a:lnTo>
                  <a:pt x="1673" y="426"/>
                </a:lnTo>
                <a:lnTo>
                  <a:pt x="1189" y="655"/>
                </a:lnTo>
                <a:lnTo>
                  <a:pt x="1379" y="852"/>
                </a:lnTo>
                <a:lnTo>
                  <a:pt x="773" y="852"/>
                </a:lnTo>
                <a:lnTo>
                  <a:pt x="771" y="852"/>
                </a:lnTo>
                <a:lnTo>
                  <a:pt x="471" y="852"/>
                </a:lnTo>
                <a:lnTo>
                  <a:pt x="471" y="852"/>
                </a:lnTo>
                <a:lnTo>
                  <a:pt x="230" y="852"/>
                </a:lnTo>
                <a:lnTo>
                  <a:pt x="230" y="852"/>
                </a:lnTo>
                <a:lnTo>
                  <a:pt x="0" y="852"/>
                </a:lnTo>
                <a:lnTo>
                  <a:pt x="0" y="852"/>
                </a:lnTo>
                <a:lnTo>
                  <a:pt x="2168" y="852"/>
                </a:lnTo>
                <a:lnTo>
                  <a:pt x="1569" y="333"/>
                </a:lnTo>
                <a:lnTo>
                  <a:pt x="1995" y="456"/>
                </a:lnTo>
                <a:lnTo>
                  <a:pt x="1944" y="339"/>
                </a:lnTo>
                <a:lnTo>
                  <a:pt x="559" y="0"/>
                </a:lnTo>
                <a:close/>
              </a:path>
            </a:pathLst>
          </a:custGeom>
          <a:solidFill>
            <a:srgbClr val="F4E0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/>
          <p:cNvSpPr>
            <a:spLocks/>
          </p:cNvSpPr>
          <p:nvPr/>
        </p:nvSpPr>
        <p:spPr bwMode="auto">
          <a:xfrm>
            <a:off x="2185988" y="5699124"/>
            <a:ext cx="2565400" cy="1158875"/>
          </a:xfrm>
          <a:custGeom>
            <a:avLst/>
            <a:gdLst>
              <a:gd name="T0" fmla="*/ 0 w 1616"/>
              <a:gd name="T1" fmla="*/ 0 h 730"/>
              <a:gd name="T2" fmla="*/ 1616 w 1616"/>
              <a:gd name="T3" fmla="*/ 304 h 730"/>
              <a:gd name="T4" fmla="*/ 714 w 1616"/>
              <a:gd name="T5" fmla="*/ 730 h 730"/>
              <a:gd name="T6" fmla="*/ 414 w 1616"/>
              <a:gd name="T7" fmla="*/ 730 h 730"/>
              <a:gd name="T8" fmla="*/ 0 w 1616"/>
              <a:gd name="T9" fmla="*/ 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6" h="730">
                <a:moveTo>
                  <a:pt x="0" y="0"/>
                </a:moveTo>
                <a:lnTo>
                  <a:pt x="1616" y="304"/>
                </a:lnTo>
                <a:lnTo>
                  <a:pt x="714" y="730"/>
                </a:lnTo>
                <a:lnTo>
                  <a:pt x="414" y="730"/>
                </a:lnTo>
                <a:lnTo>
                  <a:pt x="0" y="0"/>
                </a:lnTo>
                <a:close/>
              </a:path>
            </a:pathLst>
          </a:custGeom>
          <a:solidFill>
            <a:srgbClr val="ACD0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1"/>
          <p:cNvSpPr>
            <a:spLocks noEditPoints="1"/>
          </p:cNvSpPr>
          <p:nvPr/>
        </p:nvSpPr>
        <p:spPr bwMode="auto">
          <a:xfrm>
            <a:off x="2008188" y="5505449"/>
            <a:ext cx="974725" cy="1108075"/>
          </a:xfrm>
          <a:custGeom>
            <a:avLst/>
            <a:gdLst>
              <a:gd name="T0" fmla="*/ 247 w 614"/>
              <a:gd name="T1" fmla="*/ 361 h 698"/>
              <a:gd name="T2" fmla="*/ 0 w 614"/>
              <a:gd name="T3" fmla="*/ 509 h 698"/>
              <a:gd name="T4" fmla="*/ 157 w 614"/>
              <a:gd name="T5" fmla="*/ 698 h 698"/>
              <a:gd name="T6" fmla="*/ 308 w 614"/>
              <a:gd name="T7" fmla="*/ 467 h 698"/>
              <a:gd name="T8" fmla="*/ 247 w 614"/>
              <a:gd name="T9" fmla="*/ 361 h 698"/>
              <a:gd name="T10" fmla="*/ 614 w 614"/>
              <a:gd name="T11" fmla="*/ 0 h 698"/>
              <a:gd name="T12" fmla="*/ 112 w 614"/>
              <a:gd name="T13" fmla="*/ 122 h 698"/>
              <a:gd name="T14" fmla="*/ 114 w 614"/>
              <a:gd name="T15" fmla="*/ 122 h 698"/>
              <a:gd name="T16" fmla="*/ 489 w 614"/>
              <a:gd name="T17" fmla="*/ 193 h 698"/>
              <a:gd name="T18" fmla="*/ 614 w 614"/>
              <a:gd name="T19" fmla="*/ 0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4" h="698">
                <a:moveTo>
                  <a:pt x="247" y="361"/>
                </a:moveTo>
                <a:lnTo>
                  <a:pt x="0" y="509"/>
                </a:lnTo>
                <a:lnTo>
                  <a:pt x="157" y="698"/>
                </a:lnTo>
                <a:lnTo>
                  <a:pt x="308" y="467"/>
                </a:lnTo>
                <a:lnTo>
                  <a:pt x="247" y="361"/>
                </a:lnTo>
                <a:close/>
                <a:moveTo>
                  <a:pt x="614" y="0"/>
                </a:moveTo>
                <a:lnTo>
                  <a:pt x="112" y="122"/>
                </a:lnTo>
                <a:lnTo>
                  <a:pt x="114" y="122"/>
                </a:lnTo>
                <a:lnTo>
                  <a:pt x="489" y="193"/>
                </a:lnTo>
                <a:lnTo>
                  <a:pt x="614" y="0"/>
                </a:lnTo>
                <a:close/>
              </a:path>
            </a:pathLst>
          </a:custGeom>
          <a:solidFill>
            <a:srgbClr val="C5DE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3"/>
          <p:cNvSpPr>
            <a:spLocks/>
          </p:cNvSpPr>
          <p:nvPr/>
        </p:nvSpPr>
        <p:spPr bwMode="auto">
          <a:xfrm>
            <a:off x="1612900" y="6047472"/>
            <a:ext cx="787400" cy="614363"/>
          </a:xfrm>
          <a:custGeom>
            <a:avLst/>
            <a:gdLst>
              <a:gd name="T0" fmla="*/ 361 w 496"/>
              <a:gd name="T1" fmla="*/ 0 h 387"/>
              <a:gd name="T2" fmla="*/ 2 w 496"/>
              <a:gd name="T3" fmla="*/ 85 h 387"/>
              <a:gd name="T4" fmla="*/ 0 w 496"/>
              <a:gd name="T5" fmla="*/ 87 h 387"/>
              <a:gd name="T6" fmla="*/ 249 w 496"/>
              <a:gd name="T7" fmla="*/ 387 h 387"/>
              <a:gd name="T8" fmla="*/ 496 w 496"/>
              <a:gd name="T9" fmla="*/ 239 h 387"/>
              <a:gd name="T10" fmla="*/ 361 w 496"/>
              <a:gd name="T11" fmla="*/ 0 h 387"/>
              <a:gd name="T12" fmla="*/ 363 w 496"/>
              <a:gd name="T13" fmla="*/ 0 h 387"/>
              <a:gd name="T14" fmla="*/ 361 w 496"/>
              <a:gd name="T15" fmla="*/ 0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6" h="387">
                <a:moveTo>
                  <a:pt x="361" y="0"/>
                </a:moveTo>
                <a:lnTo>
                  <a:pt x="2" y="85"/>
                </a:lnTo>
                <a:lnTo>
                  <a:pt x="0" y="87"/>
                </a:lnTo>
                <a:lnTo>
                  <a:pt x="249" y="387"/>
                </a:lnTo>
                <a:lnTo>
                  <a:pt x="496" y="239"/>
                </a:lnTo>
                <a:lnTo>
                  <a:pt x="361" y="0"/>
                </a:lnTo>
                <a:lnTo>
                  <a:pt x="363" y="0"/>
                </a:lnTo>
                <a:lnTo>
                  <a:pt x="361" y="0"/>
                </a:lnTo>
                <a:close/>
              </a:path>
            </a:pathLst>
          </a:custGeom>
          <a:solidFill>
            <a:srgbClr val="A2C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17"/>
          <p:cNvSpPr>
            <a:spLocks/>
          </p:cNvSpPr>
          <p:nvPr/>
        </p:nvSpPr>
        <p:spPr bwMode="auto">
          <a:xfrm>
            <a:off x="2185988" y="5699124"/>
            <a:ext cx="1797050" cy="1158875"/>
          </a:xfrm>
          <a:custGeom>
            <a:avLst/>
            <a:gdLst>
              <a:gd name="T0" fmla="*/ 0 w 1132"/>
              <a:gd name="T1" fmla="*/ 0 h 730"/>
              <a:gd name="T2" fmla="*/ 135 w 1132"/>
              <a:gd name="T3" fmla="*/ 239 h 730"/>
              <a:gd name="T4" fmla="*/ 196 w 1132"/>
              <a:gd name="T5" fmla="*/ 345 h 730"/>
              <a:gd name="T6" fmla="*/ 414 w 1132"/>
              <a:gd name="T7" fmla="*/ 730 h 730"/>
              <a:gd name="T8" fmla="*/ 716 w 1132"/>
              <a:gd name="T9" fmla="*/ 730 h 730"/>
              <a:gd name="T10" fmla="*/ 1132 w 1132"/>
              <a:gd name="T11" fmla="*/ 533 h 730"/>
              <a:gd name="T12" fmla="*/ 755 w 1132"/>
              <a:gd name="T13" fmla="*/ 142 h 730"/>
              <a:gd name="T14" fmla="*/ 377 w 1132"/>
              <a:gd name="T15" fmla="*/ 71 h 730"/>
              <a:gd name="T16" fmla="*/ 2 w 1132"/>
              <a:gd name="T17" fmla="*/ 0 h 730"/>
              <a:gd name="T18" fmla="*/ 0 w 1132"/>
              <a:gd name="T19" fmla="*/ 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2" h="730">
                <a:moveTo>
                  <a:pt x="0" y="0"/>
                </a:moveTo>
                <a:lnTo>
                  <a:pt x="135" y="239"/>
                </a:lnTo>
                <a:lnTo>
                  <a:pt x="196" y="345"/>
                </a:lnTo>
                <a:lnTo>
                  <a:pt x="414" y="730"/>
                </a:lnTo>
                <a:lnTo>
                  <a:pt x="716" y="730"/>
                </a:lnTo>
                <a:lnTo>
                  <a:pt x="1132" y="533"/>
                </a:lnTo>
                <a:lnTo>
                  <a:pt x="755" y="142"/>
                </a:lnTo>
                <a:lnTo>
                  <a:pt x="377" y="7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ACD0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1"/>
          <p:cNvSpPr>
            <a:spLocks/>
          </p:cNvSpPr>
          <p:nvPr/>
        </p:nvSpPr>
        <p:spPr bwMode="auto">
          <a:xfrm>
            <a:off x="-3175" y="5443537"/>
            <a:ext cx="1616075" cy="1414463"/>
          </a:xfrm>
          <a:custGeom>
            <a:avLst/>
            <a:gdLst>
              <a:gd name="T0" fmla="*/ 812 w 1018"/>
              <a:gd name="T1" fmla="*/ 0 h 891"/>
              <a:gd name="T2" fmla="*/ 435 w 1018"/>
              <a:gd name="T3" fmla="*/ 290 h 891"/>
              <a:gd name="T4" fmla="*/ 0 w 1018"/>
              <a:gd name="T5" fmla="*/ 891 h 891"/>
              <a:gd name="T6" fmla="*/ 696 w 1018"/>
              <a:gd name="T7" fmla="*/ 891 h 891"/>
              <a:gd name="T8" fmla="*/ 1018 w 1018"/>
              <a:gd name="T9" fmla="*/ 248 h 891"/>
              <a:gd name="T10" fmla="*/ 812 w 1018"/>
              <a:gd name="T11" fmla="*/ 0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8" h="891">
                <a:moveTo>
                  <a:pt x="812" y="0"/>
                </a:moveTo>
                <a:lnTo>
                  <a:pt x="435" y="290"/>
                </a:lnTo>
                <a:lnTo>
                  <a:pt x="0" y="891"/>
                </a:lnTo>
                <a:lnTo>
                  <a:pt x="696" y="891"/>
                </a:lnTo>
                <a:lnTo>
                  <a:pt x="1018" y="248"/>
                </a:lnTo>
                <a:lnTo>
                  <a:pt x="812" y="0"/>
                </a:lnTo>
                <a:close/>
              </a:path>
            </a:pathLst>
          </a:custGeom>
          <a:solidFill>
            <a:srgbClr val="93C3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25"/>
          <p:cNvSpPr>
            <a:spLocks/>
          </p:cNvSpPr>
          <p:nvPr/>
        </p:nvSpPr>
        <p:spPr bwMode="auto">
          <a:xfrm>
            <a:off x="1101725" y="6313487"/>
            <a:ext cx="1155700" cy="544513"/>
          </a:xfrm>
          <a:custGeom>
            <a:avLst/>
            <a:gdLst>
              <a:gd name="T0" fmla="*/ 571 w 728"/>
              <a:gd name="T1" fmla="*/ 0 h 343"/>
              <a:gd name="T2" fmla="*/ 0 w 728"/>
              <a:gd name="T3" fmla="*/ 343 h 343"/>
              <a:gd name="T4" fmla="*/ 626 w 728"/>
              <a:gd name="T5" fmla="*/ 343 h 343"/>
              <a:gd name="T6" fmla="*/ 728 w 728"/>
              <a:gd name="T7" fmla="*/ 189 h 343"/>
              <a:gd name="T8" fmla="*/ 571 w 728"/>
              <a:gd name="T9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8" h="343">
                <a:moveTo>
                  <a:pt x="571" y="0"/>
                </a:moveTo>
                <a:lnTo>
                  <a:pt x="0" y="343"/>
                </a:lnTo>
                <a:lnTo>
                  <a:pt x="626" y="343"/>
                </a:lnTo>
                <a:lnTo>
                  <a:pt x="728" y="189"/>
                </a:lnTo>
                <a:lnTo>
                  <a:pt x="571" y="0"/>
                </a:lnTo>
                <a:close/>
              </a:path>
            </a:pathLst>
          </a:custGeom>
          <a:solidFill>
            <a:srgbClr val="9EC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27"/>
          <p:cNvSpPr>
            <a:spLocks/>
          </p:cNvSpPr>
          <p:nvPr/>
        </p:nvSpPr>
        <p:spPr bwMode="auto">
          <a:xfrm>
            <a:off x="1101725" y="5837237"/>
            <a:ext cx="906463" cy="1020763"/>
          </a:xfrm>
          <a:custGeom>
            <a:avLst/>
            <a:gdLst>
              <a:gd name="T0" fmla="*/ 322 w 571"/>
              <a:gd name="T1" fmla="*/ 0 h 643"/>
              <a:gd name="T2" fmla="*/ 0 w 571"/>
              <a:gd name="T3" fmla="*/ 643 h 643"/>
              <a:gd name="T4" fmla="*/ 571 w 571"/>
              <a:gd name="T5" fmla="*/ 300 h 643"/>
              <a:gd name="T6" fmla="*/ 322 w 571"/>
              <a:gd name="T7" fmla="*/ 0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1" h="643">
                <a:moveTo>
                  <a:pt x="322" y="0"/>
                </a:moveTo>
                <a:lnTo>
                  <a:pt x="0" y="643"/>
                </a:lnTo>
                <a:lnTo>
                  <a:pt x="571" y="300"/>
                </a:lnTo>
                <a:lnTo>
                  <a:pt x="322" y="0"/>
                </a:lnTo>
                <a:close/>
              </a:path>
            </a:pathLst>
          </a:custGeom>
          <a:solidFill>
            <a:srgbClr val="98C7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29"/>
          <p:cNvSpPr>
            <a:spLocks/>
          </p:cNvSpPr>
          <p:nvPr/>
        </p:nvSpPr>
        <p:spPr bwMode="auto">
          <a:xfrm>
            <a:off x="2095500" y="6613524"/>
            <a:ext cx="365125" cy="244475"/>
          </a:xfrm>
          <a:custGeom>
            <a:avLst/>
            <a:gdLst>
              <a:gd name="T0" fmla="*/ 102 w 230"/>
              <a:gd name="T1" fmla="*/ 0 h 154"/>
              <a:gd name="T2" fmla="*/ 0 w 230"/>
              <a:gd name="T3" fmla="*/ 154 h 154"/>
              <a:gd name="T4" fmla="*/ 230 w 230"/>
              <a:gd name="T5" fmla="*/ 154 h 154"/>
              <a:gd name="T6" fmla="*/ 102 w 230"/>
              <a:gd name="T7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0" h="154">
                <a:moveTo>
                  <a:pt x="102" y="0"/>
                </a:moveTo>
                <a:lnTo>
                  <a:pt x="0" y="154"/>
                </a:lnTo>
                <a:lnTo>
                  <a:pt x="230" y="154"/>
                </a:lnTo>
                <a:lnTo>
                  <a:pt x="102" y="0"/>
                </a:lnTo>
                <a:close/>
              </a:path>
            </a:pathLst>
          </a:custGeom>
          <a:solidFill>
            <a:srgbClr val="9ECA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31"/>
          <p:cNvSpPr>
            <a:spLocks/>
          </p:cNvSpPr>
          <p:nvPr/>
        </p:nvSpPr>
        <p:spPr bwMode="auto">
          <a:xfrm>
            <a:off x="5262563" y="6229349"/>
            <a:ext cx="1382713" cy="628650"/>
          </a:xfrm>
          <a:custGeom>
            <a:avLst/>
            <a:gdLst>
              <a:gd name="T0" fmla="*/ 0 w 871"/>
              <a:gd name="T1" fmla="*/ 0 h 396"/>
              <a:gd name="T2" fmla="*/ 173 w 871"/>
              <a:gd name="T3" fmla="*/ 396 h 396"/>
              <a:gd name="T4" fmla="*/ 871 w 871"/>
              <a:gd name="T5" fmla="*/ 396 h 396"/>
              <a:gd name="T6" fmla="*/ 871 w 871"/>
              <a:gd name="T7" fmla="*/ 396 h 396"/>
              <a:gd name="T8" fmla="*/ 440 w 871"/>
              <a:gd name="T9" fmla="*/ 179 h 396"/>
              <a:gd name="T10" fmla="*/ 371 w 871"/>
              <a:gd name="T11" fmla="*/ 108 h 396"/>
              <a:gd name="T12" fmla="*/ 0 w 871"/>
              <a:gd name="T13" fmla="*/ 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1" h="396">
                <a:moveTo>
                  <a:pt x="0" y="0"/>
                </a:moveTo>
                <a:lnTo>
                  <a:pt x="173" y="396"/>
                </a:lnTo>
                <a:lnTo>
                  <a:pt x="871" y="396"/>
                </a:lnTo>
                <a:lnTo>
                  <a:pt x="871" y="396"/>
                </a:lnTo>
                <a:lnTo>
                  <a:pt x="440" y="179"/>
                </a:lnTo>
                <a:lnTo>
                  <a:pt x="371" y="108"/>
                </a:lnTo>
                <a:lnTo>
                  <a:pt x="0" y="0"/>
                </a:lnTo>
                <a:close/>
              </a:path>
            </a:pathLst>
          </a:custGeom>
          <a:solidFill>
            <a:srgbClr val="EFD1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33"/>
          <p:cNvSpPr>
            <a:spLocks/>
          </p:cNvSpPr>
          <p:nvPr/>
        </p:nvSpPr>
        <p:spPr bwMode="auto">
          <a:xfrm>
            <a:off x="4586288" y="6034087"/>
            <a:ext cx="950913" cy="823913"/>
          </a:xfrm>
          <a:custGeom>
            <a:avLst/>
            <a:gdLst>
              <a:gd name="T0" fmla="*/ 0 w 599"/>
              <a:gd name="T1" fmla="*/ 0 h 519"/>
              <a:gd name="T2" fmla="*/ 599 w 599"/>
              <a:gd name="T3" fmla="*/ 519 h 519"/>
              <a:gd name="T4" fmla="*/ 426 w 599"/>
              <a:gd name="T5" fmla="*/ 123 h 519"/>
              <a:gd name="T6" fmla="*/ 0 w 599"/>
              <a:gd name="T7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9" h="519">
                <a:moveTo>
                  <a:pt x="0" y="0"/>
                </a:moveTo>
                <a:lnTo>
                  <a:pt x="599" y="519"/>
                </a:lnTo>
                <a:lnTo>
                  <a:pt x="426" y="123"/>
                </a:lnTo>
                <a:lnTo>
                  <a:pt x="0" y="0"/>
                </a:lnTo>
                <a:close/>
              </a:path>
            </a:pathLst>
          </a:custGeom>
          <a:solidFill>
            <a:srgbClr val="EAC1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35"/>
          <p:cNvSpPr>
            <a:spLocks/>
          </p:cNvSpPr>
          <p:nvPr/>
        </p:nvSpPr>
        <p:spPr bwMode="auto">
          <a:xfrm>
            <a:off x="9996488" y="5308599"/>
            <a:ext cx="2192338" cy="1549400"/>
          </a:xfrm>
          <a:custGeom>
            <a:avLst/>
            <a:gdLst>
              <a:gd name="T0" fmla="*/ 1381 w 1381"/>
              <a:gd name="T1" fmla="*/ 0 h 976"/>
              <a:gd name="T2" fmla="*/ 567 w 1381"/>
              <a:gd name="T3" fmla="*/ 83 h 976"/>
              <a:gd name="T4" fmla="*/ 0 w 1381"/>
              <a:gd name="T5" fmla="*/ 244 h 976"/>
              <a:gd name="T6" fmla="*/ 361 w 1381"/>
              <a:gd name="T7" fmla="*/ 331 h 976"/>
              <a:gd name="T8" fmla="*/ 361 w 1381"/>
              <a:gd name="T9" fmla="*/ 333 h 976"/>
              <a:gd name="T10" fmla="*/ 569 w 1381"/>
              <a:gd name="T11" fmla="*/ 85 h 976"/>
              <a:gd name="T12" fmla="*/ 946 w 1381"/>
              <a:gd name="T13" fmla="*/ 375 h 976"/>
              <a:gd name="T14" fmla="*/ 1381 w 1381"/>
              <a:gd name="T15" fmla="*/ 976 h 976"/>
              <a:gd name="T16" fmla="*/ 1381 w 1381"/>
              <a:gd name="T17" fmla="*/ 0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81" h="976">
                <a:moveTo>
                  <a:pt x="1381" y="0"/>
                </a:moveTo>
                <a:lnTo>
                  <a:pt x="567" y="83"/>
                </a:lnTo>
                <a:lnTo>
                  <a:pt x="0" y="244"/>
                </a:lnTo>
                <a:lnTo>
                  <a:pt x="361" y="331"/>
                </a:lnTo>
                <a:lnTo>
                  <a:pt x="361" y="333"/>
                </a:lnTo>
                <a:lnTo>
                  <a:pt x="569" y="85"/>
                </a:lnTo>
                <a:lnTo>
                  <a:pt x="946" y="375"/>
                </a:lnTo>
                <a:lnTo>
                  <a:pt x="1381" y="976"/>
                </a:lnTo>
                <a:lnTo>
                  <a:pt x="1381" y="0"/>
                </a:lnTo>
                <a:close/>
              </a:path>
            </a:pathLst>
          </a:custGeom>
          <a:solidFill>
            <a:srgbClr val="C4D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37"/>
          <p:cNvSpPr>
            <a:spLocks/>
          </p:cNvSpPr>
          <p:nvPr/>
        </p:nvSpPr>
        <p:spPr bwMode="auto">
          <a:xfrm>
            <a:off x="6645275" y="5505449"/>
            <a:ext cx="3441700" cy="1352550"/>
          </a:xfrm>
          <a:custGeom>
            <a:avLst/>
            <a:gdLst>
              <a:gd name="T0" fmla="*/ 1609 w 2168"/>
              <a:gd name="T1" fmla="*/ 0 h 852"/>
              <a:gd name="T2" fmla="*/ 226 w 2168"/>
              <a:gd name="T3" fmla="*/ 339 h 852"/>
              <a:gd name="T4" fmla="*/ 226 w 2168"/>
              <a:gd name="T5" fmla="*/ 339 h 852"/>
              <a:gd name="T6" fmla="*/ 598 w 2168"/>
              <a:gd name="T7" fmla="*/ 333 h 852"/>
              <a:gd name="T8" fmla="*/ 0 w 2168"/>
              <a:gd name="T9" fmla="*/ 852 h 852"/>
              <a:gd name="T10" fmla="*/ 2168 w 2168"/>
              <a:gd name="T11" fmla="*/ 852 h 852"/>
              <a:gd name="T12" fmla="*/ 2168 w 2168"/>
              <a:gd name="T13" fmla="*/ 852 h 852"/>
              <a:gd name="T14" fmla="*/ 1938 w 2168"/>
              <a:gd name="T15" fmla="*/ 852 h 852"/>
              <a:gd name="T16" fmla="*/ 1940 w 2168"/>
              <a:gd name="T17" fmla="*/ 852 h 852"/>
              <a:gd name="T18" fmla="*/ 1699 w 2168"/>
              <a:gd name="T19" fmla="*/ 852 h 852"/>
              <a:gd name="T20" fmla="*/ 1699 w 2168"/>
              <a:gd name="T21" fmla="*/ 852 h 852"/>
              <a:gd name="T22" fmla="*/ 1397 w 2168"/>
              <a:gd name="T23" fmla="*/ 852 h 852"/>
              <a:gd name="T24" fmla="*/ 1397 w 2168"/>
              <a:gd name="T25" fmla="*/ 852 h 852"/>
              <a:gd name="T26" fmla="*/ 789 w 2168"/>
              <a:gd name="T27" fmla="*/ 852 h 852"/>
              <a:gd name="T28" fmla="*/ 979 w 2168"/>
              <a:gd name="T29" fmla="*/ 655 h 852"/>
              <a:gd name="T30" fmla="*/ 496 w 2168"/>
              <a:gd name="T31" fmla="*/ 426 h 852"/>
              <a:gd name="T32" fmla="*/ 1356 w 2168"/>
              <a:gd name="T33" fmla="*/ 262 h 852"/>
              <a:gd name="T34" fmla="*/ 1609 w 2168"/>
              <a:gd name="T35" fmla="*/ 0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68" h="852">
                <a:moveTo>
                  <a:pt x="1609" y="0"/>
                </a:moveTo>
                <a:lnTo>
                  <a:pt x="226" y="339"/>
                </a:lnTo>
                <a:lnTo>
                  <a:pt x="226" y="339"/>
                </a:lnTo>
                <a:lnTo>
                  <a:pt x="598" y="333"/>
                </a:lnTo>
                <a:lnTo>
                  <a:pt x="0" y="852"/>
                </a:lnTo>
                <a:lnTo>
                  <a:pt x="2168" y="852"/>
                </a:lnTo>
                <a:lnTo>
                  <a:pt x="2168" y="852"/>
                </a:lnTo>
                <a:lnTo>
                  <a:pt x="1938" y="852"/>
                </a:lnTo>
                <a:lnTo>
                  <a:pt x="1940" y="852"/>
                </a:lnTo>
                <a:lnTo>
                  <a:pt x="1699" y="852"/>
                </a:lnTo>
                <a:lnTo>
                  <a:pt x="1699" y="852"/>
                </a:lnTo>
                <a:lnTo>
                  <a:pt x="1397" y="852"/>
                </a:lnTo>
                <a:lnTo>
                  <a:pt x="1397" y="852"/>
                </a:lnTo>
                <a:lnTo>
                  <a:pt x="789" y="852"/>
                </a:lnTo>
                <a:lnTo>
                  <a:pt x="979" y="655"/>
                </a:lnTo>
                <a:lnTo>
                  <a:pt x="496" y="426"/>
                </a:lnTo>
                <a:lnTo>
                  <a:pt x="1356" y="262"/>
                </a:lnTo>
                <a:lnTo>
                  <a:pt x="1609" y="0"/>
                </a:lnTo>
                <a:close/>
              </a:path>
            </a:pathLst>
          </a:custGeom>
          <a:solidFill>
            <a:srgbClr val="FAEF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39"/>
          <p:cNvSpPr>
            <a:spLocks noEditPoints="1"/>
          </p:cNvSpPr>
          <p:nvPr/>
        </p:nvSpPr>
        <p:spPr bwMode="auto">
          <a:xfrm>
            <a:off x="7432675" y="5921374"/>
            <a:ext cx="1909763" cy="936625"/>
          </a:xfrm>
          <a:custGeom>
            <a:avLst/>
            <a:gdLst>
              <a:gd name="T0" fmla="*/ 1203 w 1203"/>
              <a:gd name="T1" fmla="*/ 590 h 590"/>
              <a:gd name="T2" fmla="*/ 901 w 1203"/>
              <a:gd name="T3" fmla="*/ 590 h 590"/>
              <a:gd name="T4" fmla="*/ 901 w 1203"/>
              <a:gd name="T5" fmla="*/ 590 h 590"/>
              <a:gd name="T6" fmla="*/ 1203 w 1203"/>
              <a:gd name="T7" fmla="*/ 590 h 590"/>
              <a:gd name="T8" fmla="*/ 1203 w 1203"/>
              <a:gd name="T9" fmla="*/ 590 h 590"/>
              <a:gd name="T10" fmla="*/ 860 w 1203"/>
              <a:gd name="T11" fmla="*/ 0 h 590"/>
              <a:gd name="T12" fmla="*/ 0 w 1203"/>
              <a:gd name="T13" fmla="*/ 164 h 590"/>
              <a:gd name="T14" fmla="*/ 483 w 1203"/>
              <a:gd name="T15" fmla="*/ 393 h 590"/>
              <a:gd name="T16" fmla="*/ 860 w 1203"/>
              <a:gd name="T17" fmla="*/ 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03" h="590">
                <a:moveTo>
                  <a:pt x="1203" y="590"/>
                </a:moveTo>
                <a:lnTo>
                  <a:pt x="901" y="590"/>
                </a:lnTo>
                <a:lnTo>
                  <a:pt x="901" y="590"/>
                </a:lnTo>
                <a:lnTo>
                  <a:pt x="1203" y="590"/>
                </a:lnTo>
                <a:lnTo>
                  <a:pt x="1203" y="590"/>
                </a:lnTo>
                <a:close/>
                <a:moveTo>
                  <a:pt x="860" y="0"/>
                </a:moveTo>
                <a:lnTo>
                  <a:pt x="0" y="164"/>
                </a:lnTo>
                <a:lnTo>
                  <a:pt x="483" y="393"/>
                </a:lnTo>
                <a:lnTo>
                  <a:pt x="860" y="0"/>
                </a:lnTo>
                <a:close/>
              </a:path>
            </a:pathLst>
          </a:custGeom>
          <a:solidFill>
            <a:srgbClr val="D5E7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 41"/>
          <p:cNvSpPr>
            <a:spLocks noEditPoints="1"/>
          </p:cNvSpPr>
          <p:nvPr/>
        </p:nvSpPr>
        <p:spPr bwMode="auto">
          <a:xfrm>
            <a:off x="9199563" y="5505449"/>
            <a:ext cx="977900" cy="1108075"/>
          </a:xfrm>
          <a:custGeom>
            <a:avLst/>
            <a:gdLst>
              <a:gd name="T0" fmla="*/ 369 w 616"/>
              <a:gd name="T1" fmla="*/ 361 h 698"/>
              <a:gd name="T2" fmla="*/ 308 w 616"/>
              <a:gd name="T3" fmla="*/ 467 h 698"/>
              <a:gd name="T4" fmla="*/ 459 w 616"/>
              <a:gd name="T5" fmla="*/ 698 h 698"/>
              <a:gd name="T6" fmla="*/ 616 w 616"/>
              <a:gd name="T7" fmla="*/ 509 h 698"/>
              <a:gd name="T8" fmla="*/ 369 w 616"/>
              <a:gd name="T9" fmla="*/ 361 h 698"/>
              <a:gd name="T10" fmla="*/ 0 w 616"/>
              <a:gd name="T11" fmla="*/ 0 h 698"/>
              <a:gd name="T12" fmla="*/ 0 w 616"/>
              <a:gd name="T13" fmla="*/ 0 h 698"/>
              <a:gd name="T14" fmla="*/ 127 w 616"/>
              <a:gd name="T15" fmla="*/ 191 h 698"/>
              <a:gd name="T16" fmla="*/ 500 w 616"/>
              <a:gd name="T17" fmla="*/ 122 h 698"/>
              <a:gd name="T18" fmla="*/ 502 w 616"/>
              <a:gd name="T19" fmla="*/ 120 h 698"/>
              <a:gd name="T20" fmla="*/ 0 w 616"/>
              <a:gd name="T21" fmla="*/ 0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16" h="698">
                <a:moveTo>
                  <a:pt x="369" y="361"/>
                </a:moveTo>
                <a:lnTo>
                  <a:pt x="308" y="467"/>
                </a:lnTo>
                <a:lnTo>
                  <a:pt x="459" y="698"/>
                </a:lnTo>
                <a:lnTo>
                  <a:pt x="616" y="509"/>
                </a:lnTo>
                <a:lnTo>
                  <a:pt x="369" y="361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127" y="191"/>
                </a:lnTo>
                <a:lnTo>
                  <a:pt x="500" y="122"/>
                </a:lnTo>
                <a:lnTo>
                  <a:pt x="502" y="120"/>
                </a:lnTo>
                <a:lnTo>
                  <a:pt x="0" y="0"/>
                </a:lnTo>
                <a:close/>
              </a:path>
            </a:pathLst>
          </a:custGeom>
          <a:solidFill>
            <a:srgbClr val="E2EE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 43"/>
          <p:cNvSpPr>
            <a:spLocks/>
          </p:cNvSpPr>
          <p:nvPr/>
        </p:nvSpPr>
        <p:spPr bwMode="auto">
          <a:xfrm>
            <a:off x="9785350" y="5695949"/>
            <a:ext cx="784225" cy="617538"/>
          </a:xfrm>
          <a:custGeom>
            <a:avLst/>
            <a:gdLst>
              <a:gd name="T0" fmla="*/ 133 w 494"/>
              <a:gd name="T1" fmla="*/ 0 h 389"/>
              <a:gd name="T2" fmla="*/ 131 w 494"/>
              <a:gd name="T3" fmla="*/ 2 h 389"/>
              <a:gd name="T4" fmla="*/ 135 w 494"/>
              <a:gd name="T5" fmla="*/ 0 h 389"/>
              <a:gd name="T6" fmla="*/ 0 w 494"/>
              <a:gd name="T7" fmla="*/ 241 h 389"/>
              <a:gd name="T8" fmla="*/ 247 w 494"/>
              <a:gd name="T9" fmla="*/ 389 h 389"/>
              <a:gd name="T10" fmla="*/ 494 w 494"/>
              <a:gd name="T11" fmla="*/ 89 h 389"/>
              <a:gd name="T12" fmla="*/ 494 w 494"/>
              <a:gd name="T13" fmla="*/ 87 h 389"/>
              <a:gd name="T14" fmla="*/ 133 w 494"/>
              <a:gd name="T15" fmla="*/ 0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4" h="389">
                <a:moveTo>
                  <a:pt x="133" y="0"/>
                </a:moveTo>
                <a:lnTo>
                  <a:pt x="131" y="2"/>
                </a:lnTo>
                <a:lnTo>
                  <a:pt x="135" y="0"/>
                </a:lnTo>
                <a:lnTo>
                  <a:pt x="0" y="241"/>
                </a:lnTo>
                <a:lnTo>
                  <a:pt x="247" y="389"/>
                </a:lnTo>
                <a:lnTo>
                  <a:pt x="494" y="89"/>
                </a:lnTo>
                <a:lnTo>
                  <a:pt x="494" y="87"/>
                </a:lnTo>
                <a:lnTo>
                  <a:pt x="133" y="0"/>
                </a:lnTo>
                <a:close/>
              </a:path>
            </a:pathLst>
          </a:custGeom>
          <a:solidFill>
            <a:srgbClr val="D0E3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 45"/>
          <p:cNvSpPr>
            <a:spLocks noEditPoints="1"/>
          </p:cNvSpPr>
          <p:nvPr/>
        </p:nvSpPr>
        <p:spPr bwMode="auto">
          <a:xfrm>
            <a:off x="7897813" y="5505449"/>
            <a:ext cx="2030413" cy="1352550"/>
          </a:xfrm>
          <a:custGeom>
            <a:avLst/>
            <a:gdLst>
              <a:gd name="T0" fmla="*/ 190 w 1279"/>
              <a:gd name="T1" fmla="*/ 655 h 852"/>
              <a:gd name="T2" fmla="*/ 0 w 1279"/>
              <a:gd name="T3" fmla="*/ 852 h 852"/>
              <a:gd name="T4" fmla="*/ 608 w 1279"/>
              <a:gd name="T5" fmla="*/ 852 h 852"/>
              <a:gd name="T6" fmla="*/ 190 w 1279"/>
              <a:gd name="T7" fmla="*/ 655 h 852"/>
              <a:gd name="T8" fmla="*/ 1128 w 1279"/>
              <a:gd name="T9" fmla="*/ 467 h 852"/>
              <a:gd name="T10" fmla="*/ 910 w 1279"/>
              <a:gd name="T11" fmla="*/ 852 h 852"/>
              <a:gd name="T12" fmla="*/ 1151 w 1279"/>
              <a:gd name="T13" fmla="*/ 852 h 852"/>
              <a:gd name="T14" fmla="*/ 1279 w 1279"/>
              <a:gd name="T15" fmla="*/ 698 h 852"/>
              <a:gd name="T16" fmla="*/ 1128 w 1279"/>
              <a:gd name="T17" fmla="*/ 467 h 852"/>
              <a:gd name="T18" fmla="*/ 820 w 1279"/>
              <a:gd name="T19" fmla="*/ 0 h 852"/>
              <a:gd name="T20" fmla="*/ 820 w 1279"/>
              <a:gd name="T21" fmla="*/ 0 h 852"/>
              <a:gd name="T22" fmla="*/ 567 w 1279"/>
              <a:gd name="T23" fmla="*/ 262 h 852"/>
              <a:gd name="T24" fmla="*/ 947 w 1279"/>
              <a:gd name="T25" fmla="*/ 191 h 852"/>
              <a:gd name="T26" fmla="*/ 820 w 1279"/>
              <a:gd name="T27" fmla="*/ 0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79" h="852">
                <a:moveTo>
                  <a:pt x="190" y="655"/>
                </a:moveTo>
                <a:lnTo>
                  <a:pt x="0" y="852"/>
                </a:lnTo>
                <a:lnTo>
                  <a:pt x="608" y="852"/>
                </a:lnTo>
                <a:lnTo>
                  <a:pt x="190" y="655"/>
                </a:lnTo>
                <a:close/>
                <a:moveTo>
                  <a:pt x="1128" y="467"/>
                </a:moveTo>
                <a:lnTo>
                  <a:pt x="910" y="852"/>
                </a:lnTo>
                <a:lnTo>
                  <a:pt x="1151" y="852"/>
                </a:lnTo>
                <a:lnTo>
                  <a:pt x="1279" y="698"/>
                </a:lnTo>
                <a:lnTo>
                  <a:pt x="1128" y="467"/>
                </a:lnTo>
                <a:close/>
                <a:moveTo>
                  <a:pt x="820" y="0"/>
                </a:moveTo>
                <a:lnTo>
                  <a:pt x="820" y="0"/>
                </a:lnTo>
                <a:lnTo>
                  <a:pt x="567" y="262"/>
                </a:lnTo>
                <a:lnTo>
                  <a:pt x="947" y="191"/>
                </a:lnTo>
                <a:lnTo>
                  <a:pt x="820" y="0"/>
                </a:lnTo>
                <a:close/>
              </a:path>
            </a:pathLst>
          </a:custGeom>
          <a:solidFill>
            <a:srgbClr val="E0EA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 47"/>
          <p:cNvSpPr>
            <a:spLocks/>
          </p:cNvSpPr>
          <p:nvPr/>
        </p:nvSpPr>
        <p:spPr bwMode="auto">
          <a:xfrm>
            <a:off x="8199438" y="5695949"/>
            <a:ext cx="1800225" cy="1162050"/>
          </a:xfrm>
          <a:custGeom>
            <a:avLst/>
            <a:gdLst>
              <a:gd name="T0" fmla="*/ 1134 w 1134"/>
              <a:gd name="T1" fmla="*/ 0 h 732"/>
              <a:gd name="T2" fmla="*/ 1130 w 1134"/>
              <a:gd name="T3" fmla="*/ 2 h 732"/>
              <a:gd name="T4" fmla="*/ 757 w 1134"/>
              <a:gd name="T5" fmla="*/ 71 h 732"/>
              <a:gd name="T6" fmla="*/ 377 w 1134"/>
              <a:gd name="T7" fmla="*/ 142 h 732"/>
              <a:gd name="T8" fmla="*/ 0 w 1134"/>
              <a:gd name="T9" fmla="*/ 535 h 732"/>
              <a:gd name="T10" fmla="*/ 418 w 1134"/>
              <a:gd name="T11" fmla="*/ 732 h 732"/>
              <a:gd name="T12" fmla="*/ 720 w 1134"/>
              <a:gd name="T13" fmla="*/ 732 h 732"/>
              <a:gd name="T14" fmla="*/ 938 w 1134"/>
              <a:gd name="T15" fmla="*/ 347 h 732"/>
              <a:gd name="T16" fmla="*/ 999 w 1134"/>
              <a:gd name="T17" fmla="*/ 241 h 732"/>
              <a:gd name="T18" fmla="*/ 1134 w 1134"/>
              <a:gd name="T19" fmla="*/ 0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4" h="732">
                <a:moveTo>
                  <a:pt x="1134" y="0"/>
                </a:moveTo>
                <a:lnTo>
                  <a:pt x="1130" y="2"/>
                </a:lnTo>
                <a:lnTo>
                  <a:pt x="757" y="71"/>
                </a:lnTo>
                <a:lnTo>
                  <a:pt x="377" y="142"/>
                </a:lnTo>
                <a:lnTo>
                  <a:pt x="0" y="535"/>
                </a:lnTo>
                <a:lnTo>
                  <a:pt x="418" y="732"/>
                </a:lnTo>
                <a:lnTo>
                  <a:pt x="720" y="732"/>
                </a:lnTo>
                <a:lnTo>
                  <a:pt x="938" y="347"/>
                </a:lnTo>
                <a:lnTo>
                  <a:pt x="999" y="241"/>
                </a:lnTo>
                <a:lnTo>
                  <a:pt x="1134" y="0"/>
                </a:lnTo>
                <a:close/>
              </a:path>
            </a:pathLst>
          </a:custGeom>
          <a:solidFill>
            <a:srgbClr val="D5E7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Freeform 51"/>
          <p:cNvSpPr>
            <a:spLocks/>
          </p:cNvSpPr>
          <p:nvPr/>
        </p:nvSpPr>
        <p:spPr bwMode="auto">
          <a:xfrm>
            <a:off x="10569575" y="5443537"/>
            <a:ext cx="1619250" cy="1414463"/>
          </a:xfrm>
          <a:custGeom>
            <a:avLst/>
            <a:gdLst>
              <a:gd name="T0" fmla="*/ 208 w 1020"/>
              <a:gd name="T1" fmla="*/ 0 h 891"/>
              <a:gd name="T2" fmla="*/ 0 w 1020"/>
              <a:gd name="T3" fmla="*/ 248 h 891"/>
              <a:gd name="T4" fmla="*/ 322 w 1020"/>
              <a:gd name="T5" fmla="*/ 891 h 891"/>
              <a:gd name="T6" fmla="*/ 1020 w 1020"/>
              <a:gd name="T7" fmla="*/ 891 h 891"/>
              <a:gd name="T8" fmla="*/ 585 w 1020"/>
              <a:gd name="T9" fmla="*/ 290 h 891"/>
              <a:gd name="T10" fmla="*/ 208 w 1020"/>
              <a:gd name="T11" fmla="*/ 0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20" h="891">
                <a:moveTo>
                  <a:pt x="208" y="0"/>
                </a:moveTo>
                <a:lnTo>
                  <a:pt x="0" y="248"/>
                </a:lnTo>
                <a:lnTo>
                  <a:pt x="322" y="891"/>
                </a:lnTo>
                <a:lnTo>
                  <a:pt x="1020" y="891"/>
                </a:lnTo>
                <a:lnTo>
                  <a:pt x="585" y="290"/>
                </a:lnTo>
                <a:lnTo>
                  <a:pt x="208" y="0"/>
                </a:lnTo>
                <a:close/>
              </a:path>
            </a:pathLst>
          </a:custGeom>
          <a:solidFill>
            <a:srgbClr val="C9E1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reeform 55"/>
          <p:cNvSpPr>
            <a:spLocks/>
          </p:cNvSpPr>
          <p:nvPr/>
        </p:nvSpPr>
        <p:spPr bwMode="auto">
          <a:xfrm>
            <a:off x="9928225" y="6313487"/>
            <a:ext cx="1152525" cy="544513"/>
          </a:xfrm>
          <a:custGeom>
            <a:avLst/>
            <a:gdLst>
              <a:gd name="T0" fmla="*/ 157 w 726"/>
              <a:gd name="T1" fmla="*/ 0 h 343"/>
              <a:gd name="T2" fmla="*/ 0 w 726"/>
              <a:gd name="T3" fmla="*/ 189 h 343"/>
              <a:gd name="T4" fmla="*/ 100 w 726"/>
              <a:gd name="T5" fmla="*/ 343 h 343"/>
              <a:gd name="T6" fmla="*/ 726 w 726"/>
              <a:gd name="T7" fmla="*/ 343 h 343"/>
              <a:gd name="T8" fmla="*/ 157 w 726"/>
              <a:gd name="T9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6" h="343">
                <a:moveTo>
                  <a:pt x="157" y="0"/>
                </a:moveTo>
                <a:lnTo>
                  <a:pt x="0" y="189"/>
                </a:lnTo>
                <a:lnTo>
                  <a:pt x="100" y="343"/>
                </a:lnTo>
                <a:lnTo>
                  <a:pt x="726" y="343"/>
                </a:lnTo>
                <a:lnTo>
                  <a:pt x="157" y="0"/>
                </a:lnTo>
                <a:close/>
              </a:path>
            </a:pathLst>
          </a:custGeom>
          <a:solidFill>
            <a:srgbClr val="CFE5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Freeform 57"/>
          <p:cNvSpPr>
            <a:spLocks/>
          </p:cNvSpPr>
          <p:nvPr/>
        </p:nvSpPr>
        <p:spPr bwMode="auto">
          <a:xfrm>
            <a:off x="10177463" y="5837237"/>
            <a:ext cx="903288" cy="1020763"/>
          </a:xfrm>
          <a:custGeom>
            <a:avLst/>
            <a:gdLst>
              <a:gd name="T0" fmla="*/ 247 w 569"/>
              <a:gd name="T1" fmla="*/ 0 h 643"/>
              <a:gd name="T2" fmla="*/ 0 w 569"/>
              <a:gd name="T3" fmla="*/ 300 h 643"/>
              <a:gd name="T4" fmla="*/ 569 w 569"/>
              <a:gd name="T5" fmla="*/ 643 h 643"/>
              <a:gd name="T6" fmla="*/ 247 w 569"/>
              <a:gd name="T7" fmla="*/ 0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9" h="643">
                <a:moveTo>
                  <a:pt x="247" y="0"/>
                </a:moveTo>
                <a:lnTo>
                  <a:pt x="0" y="300"/>
                </a:lnTo>
                <a:lnTo>
                  <a:pt x="569" y="643"/>
                </a:lnTo>
                <a:lnTo>
                  <a:pt x="247" y="0"/>
                </a:lnTo>
                <a:close/>
              </a:path>
            </a:pathLst>
          </a:custGeom>
          <a:solidFill>
            <a:srgbClr val="CBE3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Freeform 59"/>
          <p:cNvSpPr>
            <a:spLocks/>
          </p:cNvSpPr>
          <p:nvPr/>
        </p:nvSpPr>
        <p:spPr bwMode="auto">
          <a:xfrm>
            <a:off x="9725025" y="6613524"/>
            <a:ext cx="361950" cy="244475"/>
          </a:xfrm>
          <a:custGeom>
            <a:avLst/>
            <a:gdLst>
              <a:gd name="T0" fmla="*/ 128 w 228"/>
              <a:gd name="T1" fmla="*/ 0 h 154"/>
              <a:gd name="T2" fmla="*/ 0 w 228"/>
              <a:gd name="T3" fmla="*/ 154 h 154"/>
              <a:gd name="T4" fmla="*/ 228 w 228"/>
              <a:gd name="T5" fmla="*/ 154 h 154"/>
              <a:gd name="T6" fmla="*/ 128 w 228"/>
              <a:gd name="T7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8" h="154">
                <a:moveTo>
                  <a:pt x="128" y="0"/>
                </a:moveTo>
                <a:lnTo>
                  <a:pt x="0" y="154"/>
                </a:lnTo>
                <a:lnTo>
                  <a:pt x="228" y="154"/>
                </a:lnTo>
                <a:lnTo>
                  <a:pt x="128" y="0"/>
                </a:lnTo>
                <a:close/>
              </a:path>
            </a:pathLst>
          </a:custGeom>
          <a:solidFill>
            <a:srgbClr val="CEE4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Freeform 61"/>
          <p:cNvSpPr>
            <a:spLocks/>
          </p:cNvSpPr>
          <p:nvPr/>
        </p:nvSpPr>
        <p:spPr bwMode="auto">
          <a:xfrm>
            <a:off x="5537200" y="6043612"/>
            <a:ext cx="1466850" cy="814388"/>
          </a:xfrm>
          <a:custGeom>
            <a:avLst/>
            <a:gdLst>
              <a:gd name="T0" fmla="*/ 924 w 924"/>
              <a:gd name="T1" fmla="*/ 0 h 513"/>
              <a:gd name="T2" fmla="*/ 0 w 924"/>
              <a:gd name="T3" fmla="*/ 14 h 513"/>
              <a:gd name="T4" fmla="*/ 198 w 924"/>
              <a:gd name="T5" fmla="*/ 225 h 513"/>
              <a:gd name="T6" fmla="*/ 620 w 924"/>
              <a:gd name="T7" fmla="*/ 345 h 513"/>
              <a:gd name="T8" fmla="*/ 698 w 924"/>
              <a:gd name="T9" fmla="*/ 513 h 513"/>
              <a:gd name="T10" fmla="*/ 698 w 924"/>
              <a:gd name="T11" fmla="*/ 513 h 513"/>
              <a:gd name="T12" fmla="*/ 924 w 924"/>
              <a:gd name="T13" fmla="*/ 0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4" h="513">
                <a:moveTo>
                  <a:pt x="924" y="0"/>
                </a:moveTo>
                <a:lnTo>
                  <a:pt x="0" y="14"/>
                </a:lnTo>
                <a:lnTo>
                  <a:pt x="198" y="225"/>
                </a:lnTo>
                <a:lnTo>
                  <a:pt x="620" y="345"/>
                </a:lnTo>
                <a:lnTo>
                  <a:pt x="698" y="513"/>
                </a:lnTo>
                <a:lnTo>
                  <a:pt x="698" y="513"/>
                </a:lnTo>
                <a:lnTo>
                  <a:pt x="924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Freeform 63"/>
          <p:cNvSpPr>
            <a:spLocks/>
          </p:cNvSpPr>
          <p:nvPr/>
        </p:nvSpPr>
        <p:spPr bwMode="auto">
          <a:xfrm>
            <a:off x="5851525" y="6400799"/>
            <a:ext cx="793750" cy="457200"/>
          </a:xfrm>
          <a:custGeom>
            <a:avLst/>
            <a:gdLst>
              <a:gd name="T0" fmla="*/ 0 w 500"/>
              <a:gd name="T1" fmla="*/ 0 h 288"/>
              <a:gd name="T2" fmla="*/ 69 w 500"/>
              <a:gd name="T3" fmla="*/ 71 h 288"/>
              <a:gd name="T4" fmla="*/ 500 w 500"/>
              <a:gd name="T5" fmla="*/ 288 h 288"/>
              <a:gd name="T6" fmla="*/ 422 w 500"/>
              <a:gd name="T7" fmla="*/ 120 h 288"/>
              <a:gd name="T8" fmla="*/ 0 w 500"/>
              <a:gd name="T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0" h="288">
                <a:moveTo>
                  <a:pt x="0" y="0"/>
                </a:moveTo>
                <a:lnTo>
                  <a:pt x="69" y="71"/>
                </a:lnTo>
                <a:lnTo>
                  <a:pt x="500" y="288"/>
                </a:lnTo>
                <a:lnTo>
                  <a:pt x="422" y="120"/>
                </a:lnTo>
                <a:lnTo>
                  <a:pt x="0" y="0"/>
                </a:lnTo>
                <a:close/>
              </a:path>
            </a:pathLst>
          </a:custGeom>
          <a:solidFill>
            <a:srgbClr val="EBC5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Freeform 65"/>
          <p:cNvSpPr>
            <a:spLocks/>
          </p:cNvSpPr>
          <p:nvPr/>
        </p:nvSpPr>
        <p:spPr bwMode="auto">
          <a:xfrm>
            <a:off x="6645275" y="6034087"/>
            <a:ext cx="949325" cy="823913"/>
          </a:xfrm>
          <a:custGeom>
            <a:avLst/>
            <a:gdLst>
              <a:gd name="T0" fmla="*/ 598 w 598"/>
              <a:gd name="T1" fmla="*/ 0 h 519"/>
              <a:gd name="T2" fmla="*/ 226 w 598"/>
              <a:gd name="T3" fmla="*/ 6 h 519"/>
              <a:gd name="T4" fmla="*/ 0 w 598"/>
              <a:gd name="T5" fmla="*/ 519 h 519"/>
              <a:gd name="T6" fmla="*/ 598 w 598"/>
              <a:gd name="T7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8" h="519">
                <a:moveTo>
                  <a:pt x="598" y="0"/>
                </a:moveTo>
                <a:lnTo>
                  <a:pt x="226" y="6"/>
                </a:lnTo>
                <a:lnTo>
                  <a:pt x="0" y="519"/>
                </a:lnTo>
                <a:lnTo>
                  <a:pt x="598" y="0"/>
                </a:lnTo>
                <a:close/>
              </a:path>
            </a:pathLst>
          </a:custGeom>
          <a:solidFill>
            <a:srgbClr val="F4E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" name="Рисунок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" y="1201440"/>
            <a:ext cx="12188858" cy="74535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909922" y="308094"/>
            <a:ext cx="10375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F80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Преимущества работы с ФК ПУЛЬС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233F80"/>
              </a:solidFill>
              <a:effectLst/>
              <a:uLnTx/>
              <a:uFillTx/>
              <a:latin typeface="Rodeo" pitchFamily="2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43" y="3964127"/>
            <a:ext cx="1006822" cy="86544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71" y="1669675"/>
            <a:ext cx="957709" cy="926827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490980" y="1610628"/>
            <a:ext cx="397764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Полный охват территории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РФ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14 логистических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комплексов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ПУЛЬС обеспечивают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поставки во все регионы Российской Федерации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318" y="2758712"/>
            <a:ext cx="1012961" cy="951378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4123905" y="2602710"/>
            <a:ext cx="39776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Прямые контракты с производителями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Прямые централизованные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поставки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являются гарантией подлинности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всей продукции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6130" y="1663325"/>
            <a:ext cx="1154162" cy="804068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6242946" y="1423506"/>
            <a:ext cx="39776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Высокие стандарты логистики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Полное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соответствие хранения и транспортировки продукции требованиям производителя и российскому законодательству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5474" y="3997886"/>
            <a:ext cx="1190997" cy="79793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5332055" y="3857864"/>
            <a:ext cx="39776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Качественный сервис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Мы гарантируем аккуратную сборку и своевременную доставку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650979" y="3881520"/>
            <a:ext cx="397764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Эффективность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Мы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активно работаем над снижением затрат, чтобы предоставлять нашим клиентам минимально возможные цены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577" y="5221427"/>
            <a:ext cx="853343" cy="1000482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7773776" y="4996094"/>
            <a:ext cx="3977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Приём и обработка заявок в удобной форме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Наши клиенты могут оформить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заявку с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помощью программы электронного заказа, через электронные площадки, а также по телефону или электронной почте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3662" y="5214673"/>
            <a:ext cx="779674" cy="1110965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712947" y="5172435"/>
            <a:ext cx="39776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Оперативное предоставление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информации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i" panose="020B0500000000000000"/>
              </a:rPr>
              <a:t>Вся необходимая информация онлайн в личном кабинете на сайте для наших партнёров</a:t>
            </a:r>
          </a:p>
        </p:txBody>
      </p:sp>
    </p:spTree>
    <p:extLst>
      <p:ext uri="{BB962C8B-B14F-4D97-AF65-F5344CB8AC3E}">
        <p14:creationId xmlns:p14="http://schemas.microsoft.com/office/powerpoint/2010/main" val="10797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25 лет развития и созидания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4"/>
          </p:nvPr>
        </p:nvSpPr>
        <p:spPr>
          <a:xfrm>
            <a:off x="466166" y="3763809"/>
            <a:ext cx="11057140" cy="2662798"/>
          </a:xfrm>
        </p:spPr>
        <p:txBody>
          <a:bodyPr/>
          <a:lstStyle/>
          <a:p>
            <a:r>
              <a:rPr lang="ru-RU" sz="1600" dirty="0"/>
              <a:t>Фармацевтическая компания ПУЛЬС основана в 1996 году и </a:t>
            </a:r>
            <a:r>
              <a:rPr lang="ru-RU" sz="1600" dirty="0" smtClean="0"/>
              <a:t>в </a:t>
            </a:r>
            <a:r>
              <a:rPr lang="ru-RU" sz="1600" dirty="0"/>
              <a:t>2021 году </a:t>
            </a:r>
            <a:r>
              <a:rPr lang="ru-RU" sz="1600" dirty="0" smtClean="0"/>
              <a:t>отмечает свой  25-летний </a:t>
            </a:r>
            <a:r>
              <a:rPr lang="ru-RU" sz="1600" dirty="0" smtClean="0"/>
              <a:t>юбилей.</a:t>
            </a:r>
          </a:p>
          <a:p>
            <a:r>
              <a:rPr lang="ru-RU" sz="1600" dirty="0" smtClean="0"/>
              <a:t>За </a:t>
            </a:r>
            <a:r>
              <a:rPr lang="ru-RU" sz="1600" dirty="0"/>
              <a:t>25 лет ПУЛЬС превратился в признанного лидера на российском рынке </a:t>
            </a:r>
            <a:r>
              <a:rPr lang="ru-RU" sz="1600" dirty="0" err="1"/>
              <a:t>фармдистрибуции</a:t>
            </a:r>
            <a:r>
              <a:rPr lang="ru-RU" sz="1600" dirty="0"/>
              <a:t> и зарекомендовал себя как надежного </a:t>
            </a:r>
            <a:r>
              <a:rPr lang="ru-RU" sz="1600" dirty="0" smtClean="0"/>
              <a:t>партнера для производителей и аптек</a:t>
            </a:r>
            <a:r>
              <a:rPr lang="ru-RU" sz="1600" dirty="0"/>
              <a:t>. ПУЛЬС </a:t>
            </a:r>
            <a:r>
              <a:rPr lang="ru-RU" sz="1600" dirty="0" smtClean="0"/>
              <a:t>непрерывно </a:t>
            </a:r>
            <a:r>
              <a:rPr lang="ru-RU" sz="1600" dirty="0"/>
              <a:t>наращивает логистические компетенции в дистрибуторском бизнесе, не создает конкуренцию партнерам и помогает развиваться их бизнесу. Мы стремимся, чтобы в любом уголке России такие качества как аккуратность, надёжность, гарантии поставок, гибкое реагирование на потребности ассоциировались у наших партнеров со словом ПУЛЬС.</a:t>
            </a:r>
          </a:p>
          <a:p>
            <a:r>
              <a:rPr lang="ru-RU" sz="1600" dirty="0" smtClean="0"/>
              <a:t>Уже </a:t>
            </a:r>
            <a:r>
              <a:rPr lang="ru-RU" sz="1600" dirty="0"/>
              <a:t>четверть века ПУЛЬС - это успешная компания с эффективно выстроенной системой бизнес-процессов и выдающимися финансовыми показателями, сотрудники которой с уверенностью смотрят в будущее и строят амбициозные планы. </a:t>
            </a:r>
            <a:endParaRPr lang="ru-RU" sz="16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80" y="1401174"/>
            <a:ext cx="7626949" cy="25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Благотворительность: год добрых дел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71305" y="1700213"/>
            <a:ext cx="3919977" cy="435133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4"/>
          </p:nvPr>
        </p:nvSpPr>
        <p:spPr>
          <a:xfrm>
            <a:off x="4948518" y="1586757"/>
            <a:ext cx="6992470" cy="4724681"/>
          </a:xfrm>
        </p:spPr>
        <p:txBody>
          <a:bodyPr/>
          <a:lstStyle/>
          <a:p>
            <a:r>
              <a:rPr lang="ru-RU" sz="1600" dirty="0"/>
              <a:t>В 2020 году на благотворительные цели ФК ПУЛЬС перечислила более 60 миллионов рублей. За этими цифрами стоят жизни и здоровье людей, которые наиболее нуждаются в </a:t>
            </a:r>
            <a:r>
              <a:rPr lang="ru-RU" sz="1600" dirty="0" smtClean="0"/>
              <a:t>помощи.</a:t>
            </a:r>
          </a:p>
          <a:p>
            <a:r>
              <a:rPr lang="ru-RU" sz="1600" dirty="0" smtClean="0"/>
              <a:t>Благотворительность </a:t>
            </a:r>
            <a:r>
              <a:rPr lang="ru-RU" sz="1600" dirty="0"/>
              <a:t>для сотрудников компании ПУЛЬС давно стала нормой жизни. ПУЛЬС уже долгие годы сотрудничает с разными благотворительными фондами, Центром имени Дмитрия Рогачева, домами-интернатами для пожилых людей. В материнской компании ФК ПУЛЬС проводятся благотворительные ярмарки, сотрудники ежемесячно перечисляют средства в благотворительные фонды на помощь больным детям. </a:t>
            </a:r>
            <a:endParaRPr lang="ru-RU" sz="1600" dirty="0" smtClean="0"/>
          </a:p>
          <a:p>
            <a:r>
              <a:rPr lang="ru-RU" sz="1600" dirty="0" smtClean="0"/>
              <a:t>Но </a:t>
            </a:r>
            <a:r>
              <a:rPr lang="ru-RU" sz="1600" dirty="0"/>
              <a:t>юбилейный 2021 год станет особенным. </a:t>
            </a:r>
            <a:r>
              <a:rPr lang="ru-RU" sz="1600" dirty="0" smtClean="0"/>
              <a:t>Руководство </a:t>
            </a:r>
            <a:r>
              <a:rPr lang="ru-RU" sz="1600" dirty="0"/>
              <a:t>компании </a:t>
            </a:r>
            <a:r>
              <a:rPr lang="ru-RU" sz="1600" dirty="0" smtClean="0"/>
              <a:t>приняло </a:t>
            </a:r>
            <a:r>
              <a:rPr lang="ru-RU" sz="1600" dirty="0"/>
              <a:t>решение объявить </a:t>
            </a:r>
            <a:r>
              <a:rPr lang="ru-RU" sz="1600" dirty="0" smtClean="0"/>
              <a:t>его годом </a:t>
            </a:r>
            <a:r>
              <a:rPr lang="ru-RU" sz="1600" dirty="0"/>
              <a:t>благотворительности, годом добрых дел</a:t>
            </a:r>
            <a:r>
              <a:rPr lang="ru-RU" sz="1600" dirty="0" smtClean="0"/>
              <a:t>. Ели </a:t>
            </a:r>
            <a:r>
              <a:rPr lang="ru-RU" sz="1600" dirty="0"/>
              <a:t>раньше благотворительные проекты реализовывались в основном в Москве и Московской области, то теперь в каждом регионе страны будет налажена благотворительная помощь, и каждый сотрудник компании ПУЛЬС сможет стать участников программы корпоративной </a:t>
            </a:r>
            <a:r>
              <a:rPr lang="ru-RU" sz="1600" dirty="0" smtClean="0"/>
              <a:t>благотворительности</a:t>
            </a:r>
            <a:r>
              <a:rPr lang="ru-RU" sz="1600" dirty="0"/>
              <a:t>, независимо от того, в каком городе России он </a:t>
            </a:r>
            <a:r>
              <a:rPr lang="ru-RU" sz="1600" dirty="0" smtClean="0"/>
              <a:t>живет. </a:t>
            </a: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02632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Миссия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4"/>
          </p:nvPr>
        </p:nvSpPr>
        <p:spPr>
          <a:xfrm>
            <a:off x="4486940" y="1562417"/>
            <a:ext cx="7447405" cy="4351338"/>
          </a:xfrm>
        </p:spPr>
        <p:txBody>
          <a:bodyPr/>
          <a:lstStyle/>
          <a:p>
            <a:r>
              <a:rPr lang="ru-RU" sz="1800" dirty="0"/>
              <a:t>Фармацевтическая компания ПУЛЬС – компания, в основе которой лежат доверительные, честные отношения с партнёрами и сотрудниками. Мы строим свой бизнес, опираясь на ценности и традиции, которые не менялись с основания компании. Нам важно разделять свой успех с людьми, занимающимися общим с нами делом. Своё развитие мы видим в совместном решении задач, которые встают перед нами и нашими клиентами. </a:t>
            </a:r>
          </a:p>
          <a:p>
            <a:r>
              <a:rPr lang="ru-RU" sz="1800" dirty="0"/>
              <a:t>Мы постоянно работаем над эффективностью бизнес-процессов и оптимизацией издержек. Благодаря чему предлагаем клиентам лучшие условия. </a:t>
            </a:r>
          </a:p>
          <a:p>
            <a:r>
              <a:rPr lang="ru-RU" sz="1800" dirty="0"/>
              <a:t>Качественный сервис — наша гордость. </a:t>
            </a:r>
          </a:p>
          <a:p>
            <a:r>
              <a:rPr lang="ru-RU" sz="1800" dirty="0"/>
              <a:t>Мы предоставляем своим поставщикам надёжное сотрудничество и возможность быть представленными в каждом регионе нашей страны. </a:t>
            </a:r>
          </a:p>
          <a:p>
            <a:r>
              <a:rPr lang="ru-RU" sz="1800" dirty="0"/>
              <a:t>Мы даём своим сотрудникам чувство уверенности в себе и возможность профессионального развития. </a:t>
            </a:r>
          </a:p>
          <a:p>
            <a:endParaRPr lang="ru-RU" sz="1800" dirty="0" smtClean="0"/>
          </a:p>
          <a:p>
            <a:endParaRPr lang="en-US" sz="18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954"/>
            <a:ext cx="5042263" cy="5042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2404" y="6336199"/>
            <a:ext cx="733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Вместе мы делаем лекарства доступными.</a:t>
            </a:r>
          </a:p>
        </p:txBody>
      </p:sp>
    </p:spTree>
    <p:extLst>
      <p:ext uri="{BB962C8B-B14F-4D97-AF65-F5344CB8AC3E}">
        <p14:creationId xmlns:p14="http://schemas.microsoft.com/office/powerpoint/2010/main" val="12575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Ценности компании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3"/>
          </p:nvPr>
        </p:nvSpPr>
        <p:spPr>
          <a:xfrm>
            <a:off x="279120" y="1825625"/>
            <a:ext cx="2718146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Профессионализм</a:t>
            </a:r>
          </a:p>
          <a:p>
            <a:pPr marL="0" lvl="0" indent="0">
              <a:buNone/>
            </a:pPr>
            <a:endParaRPr lang="ru-RU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ru-RU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ru-RU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Это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надежность, умноженная на результат, высокие стандарты качества нашей работы и ответственность за принятые на себя обязательства.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4"/>
          </p:nvPr>
        </p:nvSpPr>
        <p:spPr>
          <a:xfrm>
            <a:off x="6115051" y="1825625"/>
            <a:ext cx="2718146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Командная </a:t>
            </a:r>
            <a:r>
              <a:rPr lang="ru-RU" sz="2000" dirty="0">
                <a:solidFill>
                  <a:srgbClr val="002060"/>
                </a:solidFill>
              </a:rPr>
              <a:t>работа</a:t>
            </a:r>
          </a:p>
          <a:p>
            <a:pPr marL="0" lvl="0" indent="0">
              <a:buNone/>
            </a:pPr>
            <a:endParaRPr lang="ru-RU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ru-RU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ru-RU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Каждый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член нашей команды заинтересован в общем успехе и готов оказать поддержку нашим клиентам. Эффект синергии возможен только в команде – это залог нашей эффективности.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5"/>
          </p:nvPr>
        </p:nvSpPr>
        <p:spPr>
          <a:xfrm>
            <a:off x="3217619" y="1825625"/>
            <a:ext cx="2718146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Амбициозность</a:t>
            </a:r>
          </a:p>
          <a:p>
            <a:pPr marL="0" lvl="0" indent="0">
              <a:buNone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Мы не боимся решать самые сложные задачи, гордимся своими достижениями и достижениями наших партнеров.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959" y="1825625"/>
            <a:ext cx="2721241" cy="43529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12483" y="1825625"/>
            <a:ext cx="2720232" cy="26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rgbClr val="002060"/>
                </a:solidFill>
                <a:latin typeface="Avanti" panose="020B0500000000000000" pitchFamily="34" charset="0"/>
              </a:rPr>
              <a:t>Позитивное отношение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vanti" panose="020B0500000000000000" pitchFamily="34" charset="0"/>
              </a:rPr>
              <a:t>Это фундамент, на котором строится наше отношение к жизни и работе. Оптимизм помогает нам видеть возможности там, где другие видят проблемы</a:t>
            </a: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anti" panose="020B0500000000000000" pitchFamily="34" charset="0"/>
              </a:rPr>
              <a:t>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Avanti" panose="020B0500000000000000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83" y="2234874"/>
            <a:ext cx="2507937" cy="16735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24478"/>
          <a:stretch/>
        </p:blipFill>
        <p:spPr>
          <a:xfrm>
            <a:off x="9024561" y="4281239"/>
            <a:ext cx="2887440" cy="19957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0548"/>
          <a:stretch/>
        </p:blipFill>
        <p:spPr>
          <a:xfrm>
            <a:off x="6019819" y="2234874"/>
            <a:ext cx="2831194" cy="1652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158" y="3686175"/>
            <a:ext cx="2334208" cy="30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175" y="1588"/>
            <a:ext cx="12185650" cy="6853237"/>
          </a:xfrm>
          <a:prstGeom prst="rect">
            <a:avLst/>
          </a:prstGeom>
          <a:solidFill>
            <a:srgbClr val="233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75" y="1588"/>
            <a:ext cx="12185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3175" y="4763"/>
            <a:ext cx="4013200" cy="2847975"/>
          </a:xfrm>
          <a:custGeom>
            <a:avLst/>
            <a:gdLst>
              <a:gd name="T0" fmla="*/ 0 w 2528"/>
              <a:gd name="T1" fmla="*/ 0 h 1794"/>
              <a:gd name="T2" fmla="*/ 0 w 2528"/>
              <a:gd name="T3" fmla="*/ 0 h 1794"/>
              <a:gd name="T4" fmla="*/ 0 w 2528"/>
              <a:gd name="T5" fmla="*/ 1794 h 1794"/>
              <a:gd name="T6" fmla="*/ 2528 w 2528"/>
              <a:gd name="T7" fmla="*/ 1163 h 1794"/>
              <a:gd name="T8" fmla="*/ 1868 w 2528"/>
              <a:gd name="T9" fmla="*/ 1026 h 1794"/>
              <a:gd name="T10" fmla="*/ 1521 w 2528"/>
              <a:gd name="T11" fmla="*/ 1391 h 1794"/>
              <a:gd name="T12" fmla="*/ 797 w 2528"/>
              <a:gd name="T13" fmla="*/ 958 h 1794"/>
              <a:gd name="T14" fmla="*/ 0 w 2528"/>
              <a:gd name="T15" fmla="*/ 0 h 17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8" h="1794">
                <a:moveTo>
                  <a:pt x="0" y="0"/>
                </a:moveTo>
                <a:lnTo>
                  <a:pt x="0" y="0"/>
                </a:lnTo>
                <a:lnTo>
                  <a:pt x="0" y="1794"/>
                </a:lnTo>
                <a:lnTo>
                  <a:pt x="2528" y="1163"/>
                </a:lnTo>
                <a:lnTo>
                  <a:pt x="1868" y="1026"/>
                </a:lnTo>
                <a:lnTo>
                  <a:pt x="1521" y="1391"/>
                </a:lnTo>
                <a:lnTo>
                  <a:pt x="797" y="958"/>
                </a:lnTo>
                <a:lnTo>
                  <a:pt x="0" y="0"/>
                </a:lnTo>
                <a:close/>
              </a:path>
            </a:pathLst>
          </a:custGeom>
          <a:solidFill>
            <a:srgbClr val="154A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>
            <a:spLocks noEditPoints="1"/>
          </p:cNvSpPr>
          <p:nvPr/>
        </p:nvSpPr>
        <p:spPr bwMode="auto">
          <a:xfrm>
            <a:off x="3851275" y="1588"/>
            <a:ext cx="6303963" cy="2154237"/>
          </a:xfrm>
          <a:custGeom>
            <a:avLst/>
            <a:gdLst>
              <a:gd name="T0" fmla="*/ 2902 w 3971"/>
              <a:gd name="T1" fmla="*/ 703 h 1357"/>
              <a:gd name="T2" fmla="*/ 1539 w 3971"/>
              <a:gd name="T3" fmla="*/ 893 h 1357"/>
              <a:gd name="T4" fmla="*/ 1024 w 3971"/>
              <a:gd name="T5" fmla="*/ 1357 h 1357"/>
              <a:gd name="T6" fmla="*/ 2193 w 3971"/>
              <a:gd name="T7" fmla="*/ 1169 h 1357"/>
              <a:gd name="T8" fmla="*/ 2193 w 3971"/>
              <a:gd name="T9" fmla="*/ 1169 h 1357"/>
              <a:gd name="T10" fmla="*/ 2902 w 3971"/>
              <a:gd name="T11" fmla="*/ 703 h 1357"/>
              <a:gd name="T12" fmla="*/ 421 w 3971"/>
              <a:gd name="T13" fmla="*/ 0 h 1357"/>
              <a:gd name="T14" fmla="*/ 0 w 3971"/>
              <a:gd name="T15" fmla="*/ 0 h 1357"/>
              <a:gd name="T16" fmla="*/ 0 w 3971"/>
              <a:gd name="T17" fmla="*/ 2 h 1357"/>
              <a:gd name="T18" fmla="*/ 421 w 3971"/>
              <a:gd name="T19" fmla="*/ 0 h 1357"/>
              <a:gd name="T20" fmla="*/ 862 w 3971"/>
              <a:gd name="T21" fmla="*/ 0 h 1357"/>
              <a:gd name="T22" fmla="*/ 421 w 3971"/>
              <a:gd name="T23" fmla="*/ 0 h 1357"/>
              <a:gd name="T24" fmla="*/ 419 w 3971"/>
              <a:gd name="T25" fmla="*/ 2 h 1357"/>
              <a:gd name="T26" fmla="*/ 862 w 3971"/>
              <a:gd name="T27" fmla="*/ 2 h 1357"/>
              <a:gd name="T28" fmla="*/ 862 w 3971"/>
              <a:gd name="T29" fmla="*/ 0 h 1357"/>
              <a:gd name="T30" fmla="*/ 2526 w 3971"/>
              <a:gd name="T31" fmla="*/ 0 h 1357"/>
              <a:gd name="T32" fmla="*/ 1414 w 3971"/>
              <a:gd name="T33" fmla="*/ 0 h 1357"/>
              <a:gd name="T34" fmla="*/ 1414 w 3971"/>
              <a:gd name="T35" fmla="*/ 2 h 1357"/>
              <a:gd name="T36" fmla="*/ 2526 w 3971"/>
              <a:gd name="T37" fmla="*/ 0 h 1357"/>
              <a:gd name="T38" fmla="*/ 3971 w 3971"/>
              <a:gd name="T39" fmla="*/ 0 h 1357"/>
              <a:gd name="T40" fmla="*/ 2526 w 3971"/>
              <a:gd name="T41" fmla="*/ 0 h 1357"/>
              <a:gd name="T42" fmla="*/ 2178 w 3971"/>
              <a:gd name="T43" fmla="*/ 315 h 1357"/>
              <a:gd name="T44" fmla="*/ 2986 w 3971"/>
              <a:gd name="T45" fmla="*/ 648 h 1357"/>
              <a:gd name="T46" fmla="*/ 3971 w 3971"/>
              <a:gd name="T47" fmla="*/ 0 h 1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71" h="1357">
                <a:moveTo>
                  <a:pt x="2902" y="703"/>
                </a:moveTo>
                <a:lnTo>
                  <a:pt x="1539" y="893"/>
                </a:lnTo>
                <a:lnTo>
                  <a:pt x="1024" y="1357"/>
                </a:lnTo>
                <a:lnTo>
                  <a:pt x="2193" y="1169"/>
                </a:lnTo>
                <a:lnTo>
                  <a:pt x="2193" y="1169"/>
                </a:lnTo>
                <a:lnTo>
                  <a:pt x="2902" y="703"/>
                </a:lnTo>
                <a:close/>
                <a:moveTo>
                  <a:pt x="421" y="0"/>
                </a:moveTo>
                <a:lnTo>
                  <a:pt x="0" y="0"/>
                </a:lnTo>
                <a:lnTo>
                  <a:pt x="0" y="2"/>
                </a:lnTo>
                <a:lnTo>
                  <a:pt x="421" y="0"/>
                </a:lnTo>
                <a:close/>
                <a:moveTo>
                  <a:pt x="862" y="0"/>
                </a:moveTo>
                <a:lnTo>
                  <a:pt x="421" y="0"/>
                </a:lnTo>
                <a:lnTo>
                  <a:pt x="419" y="2"/>
                </a:lnTo>
                <a:lnTo>
                  <a:pt x="862" y="2"/>
                </a:lnTo>
                <a:lnTo>
                  <a:pt x="862" y="0"/>
                </a:lnTo>
                <a:close/>
                <a:moveTo>
                  <a:pt x="2526" y="0"/>
                </a:moveTo>
                <a:lnTo>
                  <a:pt x="1414" y="0"/>
                </a:lnTo>
                <a:lnTo>
                  <a:pt x="1414" y="2"/>
                </a:lnTo>
                <a:lnTo>
                  <a:pt x="2526" y="0"/>
                </a:lnTo>
                <a:close/>
                <a:moveTo>
                  <a:pt x="3971" y="0"/>
                </a:moveTo>
                <a:lnTo>
                  <a:pt x="2526" y="0"/>
                </a:lnTo>
                <a:lnTo>
                  <a:pt x="2178" y="315"/>
                </a:lnTo>
                <a:lnTo>
                  <a:pt x="2986" y="648"/>
                </a:lnTo>
                <a:lnTo>
                  <a:pt x="3971" y="0"/>
                </a:lnTo>
                <a:close/>
              </a:path>
            </a:pathLst>
          </a:custGeom>
          <a:solidFill>
            <a:srgbClr val="3D5B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219700" y="1588"/>
            <a:ext cx="3371850" cy="1417637"/>
          </a:xfrm>
          <a:custGeom>
            <a:avLst/>
            <a:gdLst>
              <a:gd name="T0" fmla="*/ 1316 w 2124"/>
              <a:gd name="T1" fmla="*/ 315 h 893"/>
              <a:gd name="T2" fmla="*/ 677 w 2124"/>
              <a:gd name="T3" fmla="*/ 893 h 893"/>
              <a:gd name="T4" fmla="*/ 2040 w 2124"/>
              <a:gd name="T5" fmla="*/ 703 h 893"/>
              <a:gd name="T6" fmla="*/ 2124 w 2124"/>
              <a:gd name="T7" fmla="*/ 648 h 893"/>
              <a:gd name="T8" fmla="*/ 1316 w 2124"/>
              <a:gd name="T9" fmla="*/ 315 h 893"/>
              <a:gd name="T10" fmla="*/ 552 w 2124"/>
              <a:gd name="T11" fmla="*/ 0 h 893"/>
              <a:gd name="T12" fmla="*/ 0 w 2124"/>
              <a:gd name="T13" fmla="*/ 0 h 893"/>
              <a:gd name="T14" fmla="*/ 0 w 2124"/>
              <a:gd name="T15" fmla="*/ 2 h 893"/>
              <a:gd name="T16" fmla="*/ 552 w 2124"/>
              <a:gd name="T17" fmla="*/ 2 h 893"/>
              <a:gd name="T18" fmla="*/ 552 w 2124"/>
              <a:gd name="T19" fmla="*/ 0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4" h="893">
                <a:moveTo>
                  <a:pt x="1316" y="315"/>
                </a:moveTo>
                <a:lnTo>
                  <a:pt x="677" y="893"/>
                </a:lnTo>
                <a:lnTo>
                  <a:pt x="2040" y="703"/>
                </a:lnTo>
                <a:lnTo>
                  <a:pt x="2124" y="648"/>
                </a:lnTo>
                <a:lnTo>
                  <a:pt x="1316" y="315"/>
                </a:lnTo>
                <a:close/>
                <a:moveTo>
                  <a:pt x="552" y="0"/>
                </a:moveTo>
                <a:lnTo>
                  <a:pt x="0" y="0"/>
                </a:lnTo>
                <a:lnTo>
                  <a:pt x="0" y="2"/>
                </a:lnTo>
                <a:lnTo>
                  <a:pt x="552" y="2"/>
                </a:lnTo>
                <a:lnTo>
                  <a:pt x="552" y="0"/>
                </a:lnTo>
                <a:close/>
              </a:path>
            </a:pathLst>
          </a:custGeom>
          <a:solidFill>
            <a:srgbClr val="4967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096000" y="1588"/>
            <a:ext cx="1765300" cy="500062"/>
          </a:xfrm>
          <a:custGeom>
            <a:avLst/>
            <a:gdLst>
              <a:gd name="T0" fmla="*/ 1112 w 1112"/>
              <a:gd name="T1" fmla="*/ 0 h 315"/>
              <a:gd name="T2" fmla="*/ 0 w 1112"/>
              <a:gd name="T3" fmla="*/ 2 h 315"/>
              <a:gd name="T4" fmla="*/ 764 w 1112"/>
              <a:gd name="T5" fmla="*/ 315 h 315"/>
              <a:gd name="T6" fmla="*/ 1112 w 1112"/>
              <a:gd name="T7" fmla="*/ 0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2" h="315">
                <a:moveTo>
                  <a:pt x="1112" y="0"/>
                </a:moveTo>
                <a:lnTo>
                  <a:pt x="0" y="2"/>
                </a:lnTo>
                <a:lnTo>
                  <a:pt x="764" y="315"/>
                </a:lnTo>
                <a:lnTo>
                  <a:pt x="1112" y="0"/>
                </a:lnTo>
                <a:close/>
              </a:path>
            </a:pathLst>
          </a:custGeom>
          <a:solidFill>
            <a:srgbClr val="3860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>
            <a:spLocks noEditPoints="1"/>
          </p:cNvSpPr>
          <p:nvPr/>
        </p:nvSpPr>
        <p:spPr bwMode="auto">
          <a:xfrm>
            <a:off x="3692525" y="396875"/>
            <a:ext cx="1784350" cy="1758950"/>
          </a:xfrm>
          <a:custGeom>
            <a:avLst/>
            <a:gdLst>
              <a:gd name="T0" fmla="*/ 856 w 1124"/>
              <a:gd name="T1" fmla="*/ 754 h 1108"/>
              <a:gd name="T2" fmla="*/ 204 w 1124"/>
              <a:gd name="T3" fmla="*/ 916 h 1108"/>
              <a:gd name="T4" fmla="*/ 1124 w 1124"/>
              <a:gd name="T5" fmla="*/ 1108 h 1108"/>
              <a:gd name="T6" fmla="*/ 856 w 1124"/>
              <a:gd name="T7" fmla="*/ 754 h 1108"/>
              <a:gd name="T8" fmla="*/ 286 w 1124"/>
              <a:gd name="T9" fmla="*/ 0 h 1108"/>
              <a:gd name="T10" fmla="*/ 0 w 1124"/>
              <a:gd name="T11" fmla="*/ 299 h 1108"/>
              <a:gd name="T12" fmla="*/ 451 w 1124"/>
              <a:gd name="T13" fmla="*/ 534 h 1108"/>
              <a:gd name="T14" fmla="*/ 562 w 1124"/>
              <a:gd name="T15" fmla="*/ 366 h 1108"/>
              <a:gd name="T16" fmla="*/ 286 w 1124"/>
              <a:gd name="T17" fmla="*/ 0 h 1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4" h="1108">
                <a:moveTo>
                  <a:pt x="856" y="754"/>
                </a:moveTo>
                <a:lnTo>
                  <a:pt x="204" y="916"/>
                </a:lnTo>
                <a:lnTo>
                  <a:pt x="1124" y="1108"/>
                </a:lnTo>
                <a:lnTo>
                  <a:pt x="856" y="754"/>
                </a:lnTo>
                <a:close/>
                <a:moveTo>
                  <a:pt x="286" y="0"/>
                </a:moveTo>
                <a:lnTo>
                  <a:pt x="0" y="299"/>
                </a:lnTo>
                <a:lnTo>
                  <a:pt x="451" y="534"/>
                </a:lnTo>
                <a:lnTo>
                  <a:pt x="562" y="366"/>
                </a:lnTo>
                <a:lnTo>
                  <a:pt x="286" y="0"/>
                </a:lnTo>
                <a:close/>
              </a:path>
            </a:pathLst>
          </a:custGeom>
          <a:solidFill>
            <a:srgbClr val="3058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2968625" y="871538"/>
            <a:ext cx="2082800" cy="979487"/>
          </a:xfrm>
          <a:custGeom>
            <a:avLst/>
            <a:gdLst>
              <a:gd name="T0" fmla="*/ 456 w 1312"/>
              <a:gd name="T1" fmla="*/ 0 h 617"/>
              <a:gd name="T2" fmla="*/ 0 w 1312"/>
              <a:gd name="T3" fmla="*/ 480 h 617"/>
              <a:gd name="T4" fmla="*/ 0 w 1312"/>
              <a:gd name="T5" fmla="*/ 480 h 617"/>
              <a:gd name="T6" fmla="*/ 660 w 1312"/>
              <a:gd name="T7" fmla="*/ 617 h 617"/>
              <a:gd name="T8" fmla="*/ 1312 w 1312"/>
              <a:gd name="T9" fmla="*/ 455 h 617"/>
              <a:gd name="T10" fmla="*/ 1310 w 1312"/>
              <a:gd name="T11" fmla="*/ 453 h 617"/>
              <a:gd name="T12" fmla="*/ 713 w 1312"/>
              <a:gd name="T13" fmla="*/ 535 h 617"/>
              <a:gd name="T14" fmla="*/ 907 w 1312"/>
              <a:gd name="T15" fmla="*/ 235 h 617"/>
              <a:gd name="T16" fmla="*/ 456 w 1312"/>
              <a:gd name="T17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2" h="617">
                <a:moveTo>
                  <a:pt x="456" y="0"/>
                </a:moveTo>
                <a:lnTo>
                  <a:pt x="0" y="480"/>
                </a:lnTo>
                <a:lnTo>
                  <a:pt x="0" y="480"/>
                </a:lnTo>
                <a:lnTo>
                  <a:pt x="660" y="617"/>
                </a:lnTo>
                <a:lnTo>
                  <a:pt x="1312" y="455"/>
                </a:lnTo>
                <a:lnTo>
                  <a:pt x="1310" y="453"/>
                </a:lnTo>
                <a:lnTo>
                  <a:pt x="713" y="535"/>
                </a:lnTo>
                <a:lnTo>
                  <a:pt x="907" y="235"/>
                </a:lnTo>
                <a:lnTo>
                  <a:pt x="456" y="0"/>
                </a:lnTo>
                <a:close/>
              </a:path>
            </a:pathLst>
          </a:custGeom>
          <a:solidFill>
            <a:srgbClr val="2C5B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>
            <a:spLocks noEditPoints="1"/>
          </p:cNvSpPr>
          <p:nvPr/>
        </p:nvSpPr>
        <p:spPr bwMode="auto">
          <a:xfrm>
            <a:off x="4146550" y="4763"/>
            <a:ext cx="2147888" cy="2151062"/>
          </a:xfrm>
          <a:custGeom>
            <a:avLst/>
            <a:gdLst>
              <a:gd name="T0" fmla="*/ 1353 w 1353"/>
              <a:gd name="T1" fmla="*/ 891 h 1355"/>
              <a:gd name="T2" fmla="*/ 578 w 1353"/>
              <a:gd name="T3" fmla="*/ 997 h 1355"/>
              <a:gd name="T4" fmla="*/ 580 w 1353"/>
              <a:gd name="T5" fmla="*/ 999 h 1355"/>
              <a:gd name="T6" fmla="*/ 570 w 1353"/>
              <a:gd name="T7" fmla="*/ 1001 h 1355"/>
              <a:gd name="T8" fmla="*/ 838 w 1353"/>
              <a:gd name="T9" fmla="*/ 1355 h 1355"/>
              <a:gd name="T10" fmla="*/ 1353 w 1353"/>
              <a:gd name="T11" fmla="*/ 891 h 1355"/>
              <a:gd name="T12" fmla="*/ 676 w 1353"/>
              <a:gd name="T13" fmla="*/ 0 h 1355"/>
              <a:gd name="T14" fmla="*/ 233 w 1353"/>
              <a:gd name="T15" fmla="*/ 0 h 1355"/>
              <a:gd name="T16" fmla="*/ 0 w 1353"/>
              <a:gd name="T17" fmla="*/ 247 h 1355"/>
              <a:gd name="T18" fmla="*/ 276 w 1353"/>
              <a:gd name="T19" fmla="*/ 613 h 1355"/>
              <a:gd name="T20" fmla="*/ 676 w 1353"/>
              <a:gd name="T21" fmla="*/ 0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53" h="1355">
                <a:moveTo>
                  <a:pt x="1353" y="891"/>
                </a:moveTo>
                <a:lnTo>
                  <a:pt x="578" y="997"/>
                </a:lnTo>
                <a:lnTo>
                  <a:pt x="580" y="999"/>
                </a:lnTo>
                <a:lnTo>
                  <a:pt x="570" y="1001"/>
                </a:lnTo>
                <a:lnTo>
                  <a:pt x="838" y="1355"/>
                </a:lnTo>
                <a:lnTo>
                  <a:pt x="1353" y="891"/>
                </a:lnTo>
                <a:close/>
                <a:moveTo>
                  <a:pt x="676" y="0"/>
                </a:moveTo>
                <a:lnTo>
                  <a:pt x="233" y="0"/>
                </a:lnTo>
                <a:lnTo>
                  <a:pt x="0" y="247"/>
                </a:lnTo>
                <a:lnTo>
                  <a:pt x="276" y="613"/>
                </a:lnTo>
                <a:lnTo>
                  <a:pt x="676" y="0"/>
                </a:lnTo>
                <a:close/>
              </a:path>
            </a:pathLst>
          </a:custGeom>
          <a:solidFill>
            <a:srgbClr val="3860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4408488" y="977900"/>
            <a:ext cx="627063" cy="596900"/>
          </a:xfrm>
          <a:custGeom>
            <a:avLst/>
            <a:gdLst>
              <a:gd name="T0" fmla="*/ 111 w 395"/>
              <a:gd name="T1" fmla="*/ 0 h 376"/>
              <a:gd name="T2" fmla="*/ 0 w 395"/>
              <a:gd name="T3" fmla="*/ 168 h 376"/>
              <a:gd name="T4" fmla="*/ 395 w 395"/>
              <a:gd name="T5" fmla="*/ 376 h 376"/>
              <a:gd name="T6" fmla="*/ 111 w 395"/>
              <a:gd name="T7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5" h="376">
                <a:moveTo>
                  <a:pt x="111" y="0"/>
                </a:moveTo>
                <a:lnTo>
                  <a:pt x="0" y="168"/>
                </a:lnTo>
                <a:lnTo>
                  <a:pt x="395" y="376"/>
                </a:lnTo>
                <a:lnTo>
                  <a:pt x="111" y="0"/>
                </a:lnTo>
                <a:close/>
              </a:path>
            </a:pathLst>
          </a:custGeom>
          <a:solidFill>
            <a:srgbClr val="3860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4100513" y="1244600"/>
            <a:ext cx="947738" cy="476250"/>
          </a:xfrm>
          <a:custGeom>
            <a:avLst/>
            <a:gdLst>
              <a:gd name="T0" fmla="*/ 194 w 597"/>
              <a:gd name="T1" fmla="*/ 0 h 300"/>
              <a:gd name="T2" fmla="*/ 0 w 597"/>
              <a:gd name="T3" fmla="*/ 300 h 300"/>
              <a:gd name="T4" fmla="*/ 597 w 597"/>
              <a:gd name="T5" fmla="*/ 218 h 300"/>
              <a:gd name="T6" fmla="*/ 589 w 597"/>
              <a:gd name="T7" fmla="*/ 208 h 300"/>
              <a:gd name="T8" fmla="*/ 194 w 597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7" h="300">
                <a:moveTo>
                  <a:pt x="194" y="0"/>
                </a:moveTo>
                <a:lnTo>
                  <a:pt x="0" y="300"/>
                </a:lnTo>
                <a:lnTo>
                  <a:pt x="597" y="218"/>
                </a:lnTo>
                <a:lnTo>
                  <a:pt x="589" y="208"/>
                </a:lnTo>
                <a:lnTo>
                  <a:pt x="194" y="0"/>
                </a:lnTo>
                <a:close/>
              </a:path>
            </a:pathLst>
          </a:custGeom>
          <a:solidFill>
            <a:srgbClr val="376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7"/>
          <p:cNvSpPr>
            <a:spLocks/>
          </p:cNvSpPr>
          <p:nvPr/>
        </p:nvSpPr>
        <p:spPr bwMode="auto">
          <a:xfrm>
            <a:off x="4584700" y="4763"/>
            <a:ext cx="2724150" cy="1582737"/>
          </a:xfrm>
          <a:custGeom>
            <a:avLst/>
            <a:gdLst>
              <a:gd name="T0" fmla="*/ 952 w 1716"/>
              <a:gd name="T1" fmla="*/ 0 h 997"/>
              <a:gd name="T2" fmla="*/ 400 w 1716"/>
              <a:gd name="T3" fmla="*/ 0 h 997"/>
              <a:gd name="T4" fmla="*/ 0 w 1716"/>
              <a:gd name="T5" fmla="*/ 613 h 997"/>
              <a:gd name="T6" fmla="*/ 284 w 1716"/>
              <a:gd name="T7" fmla="*/ 989 h 997"/>
              <a:gd name="T8" fmla="*/ 302 w 1716"/>
              <a:gd name="T9" fmla="*/ 997 h 997"/>
              <a:gd name="T10" fmla="*/ 1077 w 1716"/>
              <a:gd name="T11" fmla="*/ 891 h 997"/>
              <a:gd name="T12" fmla="*/ 1716 w 1716"/>
              <a:gd name="T13" fmla="*/ 313 h 997"/>
              <a:gd name="T14" fmla="*/ 952 w 1716"/>
              <a:gd name="T15" fmla="*/ 0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16" h="997">
                <a:moveTo>
                  <a:pt x="952" y="0"/>
                </a:moveTo>
                <a:lnTo>
                  <a:pt x="400" y="0"/>
                </a:lnTo>
                <a:lnTo>
                  <a:pt x="0" y="613"/>
                </a:lnTo>
                <a:lnTo>
                  <a:pt x="284" y="989"/>
                </a:lnTo>
                <a:lnTo>
                  <a:pt x="302" y="997"/>
                </a:lnTo>
                <a:lnTo>
                  <a:pt x="1077" y="891"/>
                </a:lnTo>
                <a:lnTo>
                  <a:pt x="1716" y="313"/>
                </a:lnTo>
                <a:lnTo>
                  <a:pt x="952" y="0"/>
                </a:lnTo>
                <a:close/>
              </a:path>
            </a:pathLst>
          </a:custGeom>
          <a:solidFill>
            <a:srgbClr val="3B64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3"/>
          <p:cNvSpPr>
            <a:spLocks/>
          </p:cNvSpPr>
          <p:nvPr/>
        </p:nvSpPr>
        <p:spPr bwMode="auto">
          <a:xfrm>
            <a:off x="3175" y="4763"/>
            <a:ext cx="2965450" cy="2208212"/>
          </a:xfrm>
          <a:custGeom>
            <a:avLst/>
            <a:gdLst>
              <a:gd name="T0" fmla="*/ 1279 w 1868"/>
              <a:gd name="T1" fmla="*/ 0 h 1391"/>
              <a:gd name="T2" fmla="*/ 0 w 1868"/>
              <a:gd name="T3" fmla="*/ 0 h 1391"/>
              <a:gd name="T4" fmla="*/ 797 w 1868"/>
              <a:gd name="T5" fmla="*/ 958 h 1391"/>
              <a:gd name="T6" fmla="*/ 1521 w 1868"/>
              <a:gd name="T7" fmla="*/ 1391 h 1391"/>
              <a:gd name="T8" fmla="*/ 1868 w 1868"/>
              <a:gd name="T9" fmla="*/ 1026 h 1391"/>
              <a:gd name="T10" fmla="*/ 1279 w 1868"/>
              <a:gd name="T11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68" h="1391">
                <a:moveTo>
                  <a:pt x="1279" y="0"/>
                </a:moveTo>
                <a:lnTo>
                  <a:pt x="0" y="0"/>
                </a:lnTo>
                <a:lnTo>
                  <a:pt x="797" y="958"/>
                </a:lnTo>
                <a:lnTo>
                  <a:pt x="1521" y="1391"/>
                </a:lnTo>
                <a:lnTo>
                  <a:pt x="1868" y="1026"/>
                </a:lnTo>
                <a:lnTo>
                  <a:pt x="1279" y="0"/>
                </a:lnTo>
                <a:close/>
              </a:path>
            </a:pathLst>
          </a:custGeom>
          <a:solidFill>
            <a:srgbClr val="3157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2033588" y="4763"/>
            <a:ext cx="2112963" cy="866775"/>
          </a:xfrm>
          <a:custGeom>
            <a:avLst/>
            <a:gdLst>
              <a:gd name="T0" fmla="*/ 1145 w 1331"/>
              <a:gd name="T1" fmla="*/ 0 h 546"/>
              <a:gd name="T2" fmla="*/ 0 w 1331"/>
              <a:gd name="T3" fmla="*/ 0 h 546"/>
              <a:gd name="T4" fmla="*/ 1045 w 1331"/>
              <a:gd name="T5" fmla="*/ 546 h 546"/>
              <a:gd name="T6" fmla="*/ 1331 w 1331"/>
              <a:gd name="T7" fmla="*/ 247 h 546"/>
              <a:gd name="T8" fmla="*/ 1145 w 1331"/>
              <a:gd name="T9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1" h="546">
                <a:moveTo>
                  <a:pt x="1145" y="0"/>
                </a:moveTo>
                <a:lnTo>
                  <a:pt x="0" y="0"/>
                </a:lnTo>
                <a:lnTo>
                  <a:pt x="1045" y="546"/>
                </a:lnTo>
                <a:lnTo>
                  <a:pt x="1331" y="247"/>
                </a:lnTo>
                <a:lnTo>
                  <a:pt x="1145" y="0"/>
                </a:lnTo>
                <a:close/>
              </a:path>
            </a:pathLst>
          </a:custGeom>
          <a:solidFill>
            <a:srgbClr val="365A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9"/>
          <p:cNvSpPr>
            <a:spLocks/>
          </p:cNvSpPr>
          <p:nvPr/>
        </p:nvSpPr>
        <p:spPr bwMode="auto">
          <a:xfrm>
            <a:off x="2033588" y="4763"/>
            <a:ext cx="1658938" cy="1628775"/>
          </a:xfrm>
          <a:custGeom>
            <a:avLst/>
            <a:gdLst>
              <a:gd name="T0" fmla="*/ 0 w 1045"/>
              <a:gd name="T1" fmla="*/ 0 h 1026"/>
              <a:gd name="T2" fmla="*/ 589 w 1045"/>
              <a:gd name="T3" fmla="*/ 1026 h 1026"/>
              <a:gd name="T4" fmla="*/ 1045 w 1045"/>
              <a:gd name="T5" fmla="*/ 546 h 1026"/>
              <a:gd name="T6" fmla="*/ 0 w 1045"/>
              <a:gd name="T7" fmla="*/ 0 h 10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5" h="1026">
                <a:moveTo>
                  <a:pt x="0" y="0"/>
                </a:moveTo>
                <a:lnTo>
                  <a:pt x="589" y="1026"/>
                </a:lnTo>
                <a:lnTo>
                  <a:pt x="1045" y="546"/>
                </a:lnTo>
                <a:lnTo>
                  <a:pt x="0" y="0"/>
                </a:lnTo>
                <a:close/>
              </a:path>
            </a:pathLst>
          </a:custGeom>
          <a:solidFill>
            <a:srgbClr val="355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3851275" y="4763"/>
            <a:ext cx="665163" cy="392112"/>
          </a:xfrm>
          <a:custGeom>
            <a:avLst/>
            <a:gdLst>
              <a:gd name="T0" fmla="*/ 419 w 419"/>
              <a:gd name="T1" fmla="*/ 0 h 247"/>
              <a:gd name="T2" fmla="*/ 0 w 419"/>
              <a:gd name="T3" fmla="*/ 0 h 247"/>
              <a:gd name="T4" fmla="*/ 186 w 419"/>
              <a:gd name="T5" fmla="*/ 247 h 247"/>
              <a:gd name="T6" fmla="*/ 419 w 419"/>
              <a:gd name="T7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9" h="247">
                <a:moveTo>
                  <a:pt x="419" y="0"/>
                </a:moveTo>
                <a:lnTo>
                  <a:pt x="0" y="0"/>
                </a:lnTo>
                <a:lnTo>
                  <a:pt x="186" y="247"/>
                </a:lnTo>
                <a:lnTo>
                  <a:pt x="419" y="0"/>
                </a:lnTo>
                <a:close/>
              </a:path>
            </a:pathLst>
          </a:custGeom>
          <a:solidFill>
            <a:srgbClr val="375B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7332663" y="1588"/>
            <a:ext cx="4856163" cy="1855787"/>
          </a:xfrm>
          <a:custGeom>
            <a:avLst/>
            <a:gdLst>
              <a:gd name="T0" fmla="*/ 3059 w 3059"/>
              <a:gd name="T1" fmla="*/ 0 h 1169"/>
              <a:gd name="T2" fmla="*/ 1778 w 3059"/>
              <a:gd name="T3" fmla="*/ 0 h 1169"/>
              <a:gd name="T4" fmla="*/ 1297 w 3059"/>
              <a:gd name="T5" fmla="*/ 960 h 1169"/>
              <a:gd name="T6" fmla="*/ 0 w 3059"/>
              <a:gd name="T7" fmla="*/ 1169 h 1169"/>
              <a:gd name="T8" fmla="*/ 3059 w 3059"/>
              <a:gd name="T9" fmla="*/ 960 h 1169"/>
              <a:gd name="T10" fmla="*/ 3059 w 3059"/>
              <a:gd name="T11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59" h="1169">
                <a:moveTo>
                  <a:pt x="3059" y="0"/>
                </a:moveTo>
                <a:lnTo>
                  <a:pt x="1778" y="0"/>
                </a:lnTo>
                <a:lnTo>
                  <a:pt x="1297" y="960"/>
                </a:lnTo>
                <a:lnTo>
                  <a:pt x="0" y="1169"/>
                </a:lnTo>
                <a:lnTo>
                  <a:pt x="3059" y="960"/>
                </a:lnTo>
                <a:lnTo>
                  <a:pt x="3059" y="0"/>
                </a:lnTo>
                <a:close/>
              </a:path>
            </a:pathLst>
          </a:custGeom>
          <a:solidFill>
            <a:srgbClr val="445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7332663" y="1588"/>
            <a:ext cx="2822575" cy="1855787"/>
          </a:xfrm>
          <a:custGeom>
            <a:avLst/>
            <a:gdLst>
              <a:gd name="T0" fmla="*/ 1778 w 1778"/>
              <a:gd name="T1" fmla="*/ 0 h 1169"/>
              <a:gd name="T2" fmla="*/ 1778 w 1778"/>
              <a:gd name="T3" fmla="*/ 0 h 1169"/>
              <a:gd name="T4" fmla="*/ 793 w 1778"/>
              <a:gd name="T5" fmla="*/ 648 h 1169"/>
              <a:gd name="T6" fmla="*/ 872 w 1778"/>
              <a:gd name="T7" fmla="*/ 682 h 1169"/>
              <a:gd name="T8" fmla="*/ 709 w 1778"/>
              <a:gd name="T9" fmla="*/ 703 h 1169"/>
              <a:gd name="T10" fmla="*/ 0 w 1778"/>
              <a:gd name="T11" fmla="*/ 1169 h 1169"/>
              <a:gd name="T12" fmla="*/ 1297 w 1778"/>
              <a:gd name="T13" fmla="*/ 960 h 1169"/>
              <a:gd name="T14" fmla="*/ 1778 w 1778"/>
              <a:gd name="T15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78" h="1169">
                <a:moveTo>
                  <a:pt x="1778" y="0"/>
                </a:moveTo>
                <a:lnTo>
                  <a:pt x="1778" y="0"/>
                </a:lnTo>
                <a:lnTo>
                  <a:pt x="793" y="648"/>
                </a:lnTo>
                <a:lnTo>
                  <a:pt x="872" y="682"/>
                </a:lnTo>
                <a:lnTo>
                  <a:pt x="709" y="703"/>
                </a:lnTo>
                <a:lnTo>
                  <a:pt x="0" y="1169"/>
                </a:lnTo>
                <a:lnTo>
                  <a:pt x="1297" y="960"/>
                </a:lnTo>
                <a:lnTo>
                  <a:pt x="1778" y="0"/>
                </a:lnTo>
                <a:close/>
              </a:path>
            </a:pathLst>
          </a:custGeom>
          <a:solidFill>
            <a:srgbClr val="516D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9"/>
          <p:cNvSpPr>
            <a:spLocks/>
          </p:cNvSpPr>
          <p:nvPr/>
        </p:nvSpPr>
        <p:spPr bwMode="auto">
          <a:xfrm>
            <a:off x="8458200" y="1030288"/>
            <a:ext cx="258763" cy="87312"/>
          </a:xfrm>
          <a:custGeom>
            <a:avLst/>
            <a:gdLst>
              <a:gd name="T0" fmla="*/ 84 w 163"/>
              <a:gd name="T1" fmla="*/ 0 h 55"/>
              <a:gd name="T2" fmla="*/ 0 w 163"/>
              <a:gd name="T3" fmla="*/ 55 h 55"/>
              <a:gd name="T4" fmla="*/ 163 w 163"/>
              <a:gd name="T5" fmla="*/ 34 h 55"/>
              <a:gd name="T6" fmla="*/ 84 w 163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" h="55">
                <a:moveTo>
                  <a:pt x="84" y="0"/>
                </a:moveTo>
                <a:lnTo>
                  <a:pt x="0" y="55"/>
                </a:lnTo>
                <a:lnTo>
                  <a:pt x="163" y="34"/>
                </a:lnTo>
                <a:lnTo>
                  <a:pt x="84" y="0"/>
                </a:lnTo>
                <a:close/>
              </a:path>
            </a:pathLst>
          </a:custGeom>
          <a:solidFill>
            <a:srgbClr val="577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51"/>
          <p:cNvSpPr>
            <a:spLocks/>
          </p:cNvSpPr>
          <p:nvPr/>
        </p:nvSpPr>
        <p:spPr bwMode="auto">
          <a:xfrm>
            <a:off x="19050" y="5314950"/>
            <a:ext cx="2757488" cy="1539875"/>
          </a:xfrm>
          <a:custGeom>
            <a:avLst/>
            <a:gdLst>
              <a:gd name="T0" fmla="*/ 0 w 1737"/>
              <a:gd name="T1" fmla="*/ 0 h 970"/>
              <a:gd name="T2" fmla="*/ 810 w 1737"/>
              <a:gd name="T3" fmla="*/ 83 h 970"/>
              <a:gd name="T4" fmla="*/ 1737 w 1737"/>
              <a:gd name="T5" fmla="*/ 347 h 970"/>
              <a:gd name="T6" fmla="*/ 695 w 1737"/>
              <a:gd name="T7" fmla="*/ 970 h 970"/>
              <a:gd name="T8" fmla="*/ 0 w 1737"/>
              <a:gd name="T9" fmla="*/ 970 h 970"/>
              <a:gd name="T10" fmla="*/ 0 w 1737"/>
              <a:gd name="T11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37" h="970">
                <a:moveTo>
                  <a:pt x="0" y="0"/>
                </a:moveTo>
                <a:lnTo>
                  <a:pt x="810" y="83"/>
                </a:lnTo>
                <a:lnTo>
                  <a:pt x="1737" y="347"/>
                </a:lnTo>
                <a:lnTo>
                  <a:pt x="695" y="970"/>
                </a:lnTo>
                <a:lnTo>
                  <a:pt x="0" y="970"/>
                </a:lnTo>
                <a:lnTo>
                  <a:pt x="0" y="0"/>
                </a:lnTo>
                <a:close/>
              </a:path>
            </a:pathLst>
          </a:custGeom>
          <a:solidFill>
            <a:srgbClr val="8AB4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53"/>
          <p:cNvSpPr>
            <a:spLocks/>
          </p:cNvSpPr>
          <p:nvPr/>
        </p:nvSpPr>
        <p:spPr bwMode="auto">
          <a:xfrm>
            <a:off x="2114550" y="5511800"/>
            <a:ext cx="3433763" cy="1343025"/>
          </a:xfrm>
          <a:custGeom>
            <a:avLst/>
            <a:gdLst>
              <a:gd name="T0" fmla="*/ 558 w 2163"/>
              <a:gd name="T1" fmla="*/ 0 h 846"/>
              <a:gd name="T2" fmla="*/ 810 w 2163"/>
              <a:gd name="T3" fmla="*/ 260 h 846"/>
              <a:gd name="T4" fmla="*/ 1670 w 2163"/>
              <a:gd name="T5" fmla="*/ 421 h 846"/>
              <a:gd name="T6" fmla="*/ 1186 w 2163"/>
              <a:gd name="T7" fmla="*/ 650 h 846"/>
              <a:gd name="T8" fmla="*/ 1376 w 2163"/>
              <a:gd name="T9" fmla="*/ 846 h 846"/>
              <a:gd name="T10" fmla="*/ 771 w 2163"/>
              <a:gd name="T11" fmla="*/ 846 h 846"/>
              <a:gd name="T12" fmla="*/ 769 w 2163"/>
              <a:gd name="T13" fmla="*/ 846 h 846"/>
              <a:gd name="T14" fmla="*/ 470 w 2163"/>
              <a:gd name="T15" fmla="*/ 846 h 846"/>
              <a:gd name="T16" fmla="*/ 470 w 2163"/>
              <a:gd name="T17" fmla="*/ 846 h 846"/>
              <a:gd name="T18" fmla="*/ 229 w 2163"/>
              <a:gd name="T19" fmla="*/ 846 h 846"/>
              <a:gd name="T20" fmla="*/ 229 w 2163"/>
              <a:gd name="T21" fmla="*/ 846 h 846"/>
              <a:gd name="T22" fmla="*/ 0 w 2163"/>
              <a:gd name="T23" fmla="*/ 846 h 846"/>
              <a:gd name="T24" fmla="*/ 0 w 2163"/>
              <a:gd name="T25" fmla="*/ 846 h 846"/>
              <a:gd name="T26" fmla="*/ 2163 w 2163"/>
              <a:gd name="T27" fmla="*/ 846 h 846"/>
              <a:gd name="T28" fmla="*/ 1566 w 2163"/>
              <a:gd name="T29" fmla="*/ 331 h 846"/>
              <a:gd name="T30" fmla="*/ 1991 w 2163"/>
              <a:gd name="T31" fmla="*/ 452 h 846"/>
              <a:gd name="T32" fmla="*/ 1940 w 2163"/>
              <a:gd name="T33" fmla="*/ 335 h 846"/>
              <a:gd name="T34" fmla="*/ 558 w 2163"/>
              <a:gd name="T35" fmla="*/ 0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63" h="846">
                <a:moveTo>
                  <a:pt x="558" y="0"/>
                </a:moveTo>
                <a:lnTo>
                  <a:pt x="810" y="260"/>
                </a:lnTo>
                <a:lnTo>
                  <a:pt x="1670" y="421"/>
                </a:lnTo>
                <a:lnTo>
                  <a:pt x="1186" y="650"/>
                </a:lnTo>
                <a:lnTo>
                  <a:pt x="1376" y="846"/>
                </a:lnTo>
                <a:lnTo>
                  <a:pt x="771" y="846"/>
                </a:lnTo>
                <a:lnTo>
                  <a:pt x="769" y="846"/>
                </a:lnTo>
                <a:lnTo>
                  <a:pt x="470" y="846"/>
                </a:lnTo>
                <a:lnTo>
                  <a:pt x="470" y="846"/>
                </a:lnTo>
                <a:lnTo>
                  <a:pt x="229" y="846"/>
                </a:lnTo>
                <a:lnTo>
                  <a:pt x="229" y="846"/>
                </a:lnTo>
                <a:lnTo>
                  <a:pt x="0" y="846"/>
                </a:lnTo>
                <a:lnTo>
                  <a:pt x="0" y="846"/>
                </a:lnTo>
                <a:lnTo>
                  <a:pt x="2163" y="846"/>
                </a:lnTo>
                <a:lnTo>
                  <a:pt x="1566" y="331"/>
                </a:lnTo>
                <a:lnTo>
                  <a:pt x="1991" y="452"/>
                </a:lnTo>
                <a:lnTo>
                  <a:pt x="1940" y="335"/>
                </a:lnTo>
                <a:lnTo>
                  <a:pt x="558" y="0"/>
                </a:lnTo>
                <a:close/>
              </a:path>
            </a:pathLst>
          </a:custGeom>
          <a:solidFill>
            <a:srgbClr val="8780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5"/>
          <p:cNvSpPr>
            <a:spLocks/>
          </p:cNvSpPr>
          <p:nvPr/>
        </p:nvSpPr>
        <p:spPr bwMode="auto">
          <a:xfrm>
            <a:off x="2203450" y="5700713"/>
            <a:ext cx="2562225" cy="1154112"/>
          </a:xfrm>
          <a:custGeom>
            <a:avLst/>
            <a:gdLst>
              <a:gd name="T0" fmla="*/ 0 w 1614"/>
              <a:gd name="T1" fmla="*/ 0 h 727"/>
              <a:gd name="T2" fmla="*/ 1614 w 1614"/>
              <a:gd name="T3" fmla="*/ 302 h 727"/>
              <a:gd name="T4" fmla="*/ 713 w 1614"/>
              <a:gd name="T5" fmla="*/ 727 h 727"/>
              <a:gd name="T6" fmla="*/ 414 w 1614"/>
              <a:gd name="T7" fmla="*/ 727 h 727"/>
              <a:gd name="T8" fmla="*/ 0 w 1614"/>
              <a:gd name="T9" fmla="*/ 0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4" h="727">
                <a:moveTo>
                  <a:pt x="0" y="0"/>
                </a:moveTo>
                <a:lnTo>
                  <a:pt x="1614" y="302"/>
                </a:lnTo>
                <a:lnTo>
                  <a:pt x="713" y="727"/>
                </a:lnTo>
                <a:lnTo>
                  <a:pt x="414" y="727"/>
                </a:lnTo>
                <a:lnTo>
                  <a:pt x="0" y="0"/>
                </a:lnTo>
                <a:close/>
              </a:path>
            </a:pathLst>
          </a:custGeom>
          <a:solidFill>
            <a:srgbClr val="ACD0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7"/>
          <p:cNvSpPr>
            <a:spLocks noEditPoints="1"/>
          </p:cNvSpPr>
          <p:nvPr/>
        </p:nvSpPr>
        <p:spPr bwMode="auto">
          <a:xfrm>
            <a:off x="2027238" y="5511800"/>
            <a:ext cx="973138" cy="1100137"/>
          </a:xfrm>
          <a:custGeom>
            <a:avLst/>
            <a:gdLst>
              <a:gd name="T0" fmla="*/ 246 w 613"/>
              <a:gd name="T1" fmla="*/ 358 h 693"/>
              <a:gd name="T2" fmla="*/ 0 w 613"/>
              <a:gd name="T3" fmla="*/ 505 h 693"/>
              <a:gd name="T4" fmla="*/ 156 w 613"/>
              <a:gd name="T5" fmla="*/ 693 h 693"/>
              <a:gd name="T6" fmla="*/ 307 w 613"/>
              <a:gd name="T7" fmla="*/ 464 h 693"/>
              <a:gd name="T8" fmla="*/ 246 w 613"/>
              <a:gd name="T9" fmla="*/ 358 h 693"/>
              <a:gd name="T10" fmla="*/ 613 w 613"/>
              <a:gd name="T11" fmla="*/ 0 h 693"/>
              <a:gd name="T12" fmla="*/ 111 w 613"/>
              <a:gd name="T13" fmla="*/ 119 h 693"/>
              <a:gd name="T14" fmla="*/ 113 w 613"/>
              <a:gd name="T15" fmla="*/ 119 h 693"/>
              <a:gd name="T16" fmla="*/ 487 w 613"/>
              <a:gd name="T17" fmla="*/ 190 h 693"/>
              <a:gd name="T18" fmla="*/ 613 w 613"/>
              <a:gd name="T19" fmla="*/ 0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3" h="693">
                <a:moveTo>
                  <a:pt x="246" y="358"/>
                </a:moveTo>
                <a:lnTo>
                  <a:pt x="0" y="505"/>
                </a:lnTo>
                <a:lnTo>
                  <a:pt x="156" y="693"/>
                </a:lnTo>
                <a:lnTo>
                  <a:pt x="307" y="464"/>
                </a:lnTo>
                <a:lnTo>
                  <a:pt x="246" y="358"/>
                </a:lnTo>
                <a:close/>
                <a:moveTo>
                  <a:pt x="613" y="0"/>
                </a:moveTo>
                <a:lnTo>
                  <a:pt x="111" y="119"/>
                </a:lnTo>
                <a:lnTo>
                  <a:pt x="113" y="119"/>
                </a:lnTo>
                <a:lnTo>
                  <a:pt x="487" y="190"/>
                </a:lnTo>
                <a:lnTo>
                  <a:pt x="613" y="0"/>
                </a:lnTo>
                <a:close/>
              </a:path>
            </a:pathLst>
          </a:custGeom>
          <a:solidFill>
            <a:srgbClr val="83A5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9"/>
          <p:cNvSpPr>
            <a:spLocks/>
          </p:cNvSpPr>
          <p:nvPr/>
        </p:nvSpPr>
        <p:spPr bwMode="auto">
          <a:xfrm>
            <a:off x="1631950" y="5700713"/>
            <a:ext cx="785813" cy="612775"/>
          </a:xfrm>
          <a:custGeom>
            <a:avLst/>
            <a:gdLst>
              <a:gd name="T0" fmla="*/ 360 w 495"/>
              <a:gd name="T1" fmla="*/ 0 h 386"/>
              <a:gd name="T2" fmla="*/ 2 w 495"/>
              <a:gd name="T3" fmla="*/ 86 h 386"/>
              <a:gd name="T4" fmla="*/ 0 w 495"/>
              <a:gd name="T5" fmla="*/ 88 h 386"/>
              <a:gd name="T6" fmla="*/ 249 w 495"/>
              <a:gd name="T7" fmla="*/ 386 h 386"/>
              <a:gd name="T8" fmla="*/ 495 w 495"/>
              <a:gd name="T9" fmla="*/ 239 h 386"/>
              <a:gd name="T10" fmla="*/ 360 w 495"/>
              <a:gd name="T11" fmla="*/ 0 h 386"/>
              <a:gd name="T12" fmla="*/ 362 w 495"/>
              <a:gd name="T13" fmla="*/ 0 h 386"/>
              <a:gd name="T14" fmla="*/ 360 w 495"/>
              <a:gd name="T15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5" h="386">
                <a:moveTo>
                  <a:pt x="360" y="0"/>
                </a:moveTo>
                <a:lnTo>
                  <a:pt x="2" y="86"/>
                </a:lnTo>
                <a:lnTo>
                  <a:pt x="0" y="88"/>
                </a:lnTo>
                <a:lnTo>
                  <a:pt x="249" y="386"/>
                </a:lnTo>
                <a:lnTo>
                  <a:pt x="495" y="239"/>
                </a:lnTo>
                <a:lnTo>
                  <a:pt x="360" y="0"/>
                </a:lnTo>
                <a:lnTo>
                  <a:pt x="362" y="0"/>
                </a:lnTo>
                <a:lnTo>
                  <a:pt x="360" y="0"/>
                </a:lnTo>
                <a:close/>
              </a:path>
            </a:pathLst>
          </a:custGeom>
          <a:solidFill>
            <a:srgbClr val="A2C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1"/>
          <p:cNvSpPr>
            <a:spLocks noEditPoints="1"/>
          </p:cNvSpPr>
          <p:nvPr/>
        </p:nvSpPr>
        <p:spPr bwMode="auto">
          <a:xfrm>
            <a:off x="2274888" y="5511800"/>
            <a:ext cx="2024063" cy="1343025"/>
          </a:xfrm>
          <a:custGeom>
            <a:avLst/>
            <a:gdLst>
              <a:gd name="T0" fmla="*/ 1085 w 1275"/>
              <a:gd name="T1" fmla="*/ 650 h 846"/>
              <a:gd name="T2" fmla="*/ 670 w 1275"/>
              <a:gd name="T3" fmla="*/ 846 h 846"/>
              <a:gd name="T4" fmla="*/ 1275 w 1275"/>
              <a:gd name="T5" fmla="*/ 846 h 846"/>
              <a:gd name="T6" fmla="*/ 1085 w 1275"/>
              <a:gd name="T7" fmla="*/ 650 h 846"/>
              <a:gd name="T8" fmla="*/ 151 w 1275"/>
              <a:gd name="T9" fmla="*/ 464 h 846"/>
              <a:gd name="T10" fmla="*/ 0 w 1275"/>
              <a:gd name="T11" fmla="*/ 693 h 846"/>
              <a:gd name="T12" fmla="*/ 128 w 1275"/>
              <a:gd name="T13" fmla="*/ 846 h 846"/>
              <a:gd name="T14" fmla="*/ 369 w 1275"/>
              <a:gd name="T15" fmla="*/ 846 h 846"/>
              <a:gd name="T16" fmla="*/ 151 w 1275"/>
              <a:gd name="T17" fmla="*/ 464 h 846"/>
              <a:gd name="T18" fmla="*/ 457 w 1275"/>
              <a:gd name="T19" fmla="*/ 0 h 846"/>
              <a:gd name="T20" fmla="*/ 331 w 1275"/>
              <a:gd name="T21" fmla="*/ 190 h 846"/>
              <a:gd name="T22" fmla="*/ 709 w 1275"/>
              <a:gd name="T23" fmla="*/ 260 h 846"/>
              <a:gd name="T24" fmla="*/ 457 w 1275"/>
              <a:gd name="T25" fmla="*/ 0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75" h="846">
                <a:moveTo>
                  <a:pt x="1085" y="650"/>
                </a:moveTo>
                <a:lnTo>
                  <a:pt x="670" y="846"/>
                </a:lnTo>
                <a:lnTo>
                  <a:pt x="1275" y="846"/>
                </a:lnTo>
                <a:lnTo>
                  <a:pt x="1085" y="650"/>
                </a:lnTo>
                <a:close/>
                <a:moveTo>
                  <a:pt x="151" y="464"/>
                </a:moveTo>
                <a:lnTo>
                  <a:pt x="0" y="693"/>
                </a:lnTo>
                <a:lnTo>
                  <a:pt x="128" y="846"/>
                </a:lnTo>
                <a:lnTo>
                  <a:pt x="369" y="846"/>
                </a:lnTo>
                <a:lnTo>
                  <a:pt x="151" y="464"/>
                </a:lnTo>
                <a:close/>
                <a:moveTo>
                  <a:pt x="457" y="0"/>
                </a:moveTo>
                <a:lnTo>
                  <a:pt x="331" y="190"/>
                </a:lnTo>
                <a:lnTo>
                  <a:pt x="709" y="260"/>
                </a:lnTo>
                <a:lnTo>
                  <a:pt x="457" y="0"/>
                </a:lnTo>
                <a:close/>
              </a:path>
            </a:pathLst>
          </a:custGeom>
          <a:solidFill>
            <a:srgbClr val="A1B8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3"/>
          <p:cNvSpPr>
            <a:spLocks/>
          </p:cNvSpPr>
          <p:nvPr/>
        </p:nvSpPr>
        <p:spPr bwMode="auto">
          <a:xfrm>
            <a:off x="2203450" y="5700713"/>
            <a:ext cx="1793875" cy="1154112"/>
          </a:xfrm>
          <a:custGeom>
            <a:avLst/>
            <a:gdLst>
              <a:gd name="T0" fmla="*/ 0 w 1130"/>
              <a:gd name="T1" fmla="*/ 0 h 727"/>
              <a:gd name="T2" fmla="*/ 135 w 1130"/>
              <a:gd name="T3" fmla="*/ 239 h 727"/>
              <a:gd name="T4" fmla="*/ 196 w 1130"/>
              <a:gd name="T5" fmla="*/ 345 h 727"/>
              <a:gd name="T6" fmla="*/ 414 w 1130"/>
              <a:gd name="T7" fmla="*/ 727 h 727"/>
              <a:gd name="T8" fmla="*/ 715 w 1130"/>
              <a:gd name="T9" fmla="*/ 727 h 727"/>
              <a:gd name="T10" fmla="*/ 1130 w 1130"/>
              <a:gd name="T11" fmla="*/ 531 h 727"/>
              <a:gd name="T12" fmla="*/ 754 w 1130"/>
              <a:gd name="T13" fmla="*/ 141 h 727"/>
              <a:gd name="T14" fmla="*/ 376 w 1130"/>
              <a:gd name="T15" fmla="*/ 71 h 727"/>
              <a:gd name="T16" fmla="*/ 2 w 1130"/>
              <a:gd name="T17" fmla="*/ 0 h 727"/>
              <a:gd name="T18" fmla="*/ 0 w 1130"/>
              <a:gd name="T19" fmla="*/ 0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0" h="727">
                <a:moveTo>
                  <a:pt x="0" y="0"/>
                </a:moveTo>
                <a:lnTo>
                  <a:pt x="135" y="239"/>
                </a:lnTo>
                <a:lnTo>
                  <a:pt x="196" y="345"/>
                </a:lnTo>
                <a:lnTo>
                  <a:pt x="414" y="727"/>
                </a:lnTo>
                <a:lnTo>
                  <a:pt x="715" y="727"/>
                </a:lnTo>
                <a:lnTo>
                  <a:pt x="1130" y="531"/>
                </a:lnTo>
                <a:lnTo>
                  <a:pt x="754" y="141"/>
                </a:lnTo>
                <a:lnTo>
                  <a:pt x="376" y="7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ACD0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7"/>
          <p:cNvSpPr>
            <a:spLocks/>
          </p:cNvSpPr>
          <p:nvPr/>
        </p:nvSpPr>
        <p:spPr bwMode="auto">
          <a:xfrm>
            <a:off x="19050" y="5449888"/>
            <a:ext cx="1612900" cy="1404937"/>
          </a:xfrm>
          <a:custGeom>
            <a:avLst/>
            <a:gdLst>
              <a:gd name="T0" fmla="*/ 810 w 1016"/>
              <a:gd name="T1" fmla="*/ 0 h 885"/>
              <a:gd name="T2" fmla="*/ 434 w 1016"/>
              <a:gd name="T3" fmla="*/ 286 h 885"/>
              <a:gd name="T4" fmla="*/ 0 w 1016"/>
              <a:gd name="T5" fmla="*/ 885 h 885"/>
              <a:gd name="T6" fmla="*/ 695 w 1016"/>
              <a:gd name="T7" fmla="*/ 885 h 885"/>
              <a:gd name="T8" fmla="*/ 1016 w 1016"/>
              <a:gd name="T9" fmla="*/ 246 h 885"/>
              <a:gd name="T10" fmla="*/ 810 w 1016"/>
              <a:gd name="T11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885">
                <a:moveTo>
                  <a:pt x="810" y="0"/>
                </a:moveTo>
                <a:lnTo>
                  <a:pt x="434" y="286"/>
                </a:lnTo>
                <a:lnTo>
                  <a:pt x="0" y="885"/>
                </a:lnTo>
                <a:lnTo>
                  <a:pt x="695" y="885"/>
                </a:lnTo>
                <a:lnTo>
                  <a:pt x="1016" y="246"/>
                </a:lnTo>
                <a:lnTo>
                  <a:pt x="810" y="0"/>
                </a:lnTo>
                <a:close/>
              </a:path>
            </a:pathLst>
          </a:custGeom>
          <a:solidFill>
            <a:srgbClr val="93C3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71"/>
          <p:cNvSpPr>
            <a:spLocks/>
          </p:cNvSpPr>
          <p:nvPr/>
        </p:nvSpPr>
        <p:spPr bwMode="auto">
          <a:xfrm>
            <a:off x="1122363" y="6313488"/>
            <a:ext cx="1152525" cy="541337"/>
          </a:xfrm>
          <a:custGeom>
            <a:avLst/>
            <a:gdLst>
              <a:gd name="T0" fmla="*/ 570 w 726"/>
              <a:gd name="T1" fmla="*/ 0 h 341"/>
              <a:gd name="T2" fmla="*/ 0 w 726"/>
              <a:gd name="T3" fmla="*/ 341 h 341"/>
              <a:gd name="T4" fmla="*/ 625 w 726"/>
              <a:gd name="T5" fmla="*/ 341 h 341"/>
              <a:gd name="T6" fmla="*/ 726 w 726"/>
              <a:gd name="T7" fmla="*/ 188 h 341"/>
              <a:gd name="T8" fmla="*/ 570 w 726"/>
              <a:gd name="T9" fmla="*/ 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6" h="341">
                <a:moveTo>
                  <a:pt x="570" y="0"/>
                </a:moveTo>
                <a:lnTo>
                  <a:pt x="0" y="341"/>
                </a:lnTo>
                <a:lnTo>
                  <a:pt x="625" y="341"/>
                </a:lnTo>
                <a:lnTo>
                  <a:pt x="726" y="188"/>
                </a:lnTo>
                <a:lnTo>
                  <a:pt x="570" y="0"/>
                </a:lnTo>
                <a:close/>
              </a:path>
            </a:pathLst>
          </a:custGeom>
          <a:solidFill>
            <a:srgbClr val="91C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73"/>
          <p:cNvSpPr>
            <a:spLocks/>
          </p:cNvSpPr>
          <p:nvPr/>
        </p:nvSpPr>
        <p:spPr bwMode="auto">
          <a:xfrm>
            <a:off x="1122363" y="5840413"/>
            <a:ext cx="904875" cy="1014412"/>
          </a:xfrm>
          <a:custGeom>
            <a:avLst/>
            <a:gdLst>
              <a:gd name="T0" fmla="*/ 321 w 570"/>
              <a:gd name="T1" fmla="*/ 0 h 639"/>
              <a:gd name="T2" fmla="*/ 0 w 570"/>
              <a:gd name="T3" fmla="*/ 639 h 639"/>
              <a:gd name="T4" fmla="*/ 570 w 570"/>
              <a:gd name="T5" fmla="*/ 298 h 639"/>
              <a:gd name="T6" fmla="*/ 321 w 570"/>
              <a:gd name="T7" fmla="*/ 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" h="639">
                <a:moveTo>
                  <a:pt x="321" y="0"/>
                </a:moveTo>
                <a:lnTo>
                  <a:pt x="0" y="639"/>
                </a:lnTo>
                <a:lnTo>
                  <a:pt x="570" y="298"/>
                </a:lnTo>
                <a:lnTo>
                  <a:pt x="321" y="0"/>
                </a:lnTo>
                <a:close/>
              </a:path>
            </a:pathLst>
          </a:custGeom>
          <a:solidFill>
            <a:srgbClr val="98C7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 75"/>
          <p:cNvSpPr>
            <a:spLocks/>
          </p:cNvSpPr>
          <p:nvPr/>
        </p:nvSpPr>
        <p:spPr bwMode="auto">
          <a:xfrm>
            <a:off x="2114550" y="6611938"/>
            <a:ext cx="363538" cy="242887"/>
          </a:xfrm>
          <a:custGeom>
            <a:avLst/>
            <a:gdLst>
              <a:gd name="T0" fmla="*/ 101 w 229"/>
              <a:gd name="T1" fmla="*/ 0 h 153"/>
              <a:gd name="T2" fmla="*/ 0 w 229"/>
              <a:gd name="T3" fmla="*/ 153 h 153"/>
              <a:gd name="T4" fmla="*/ 229 w 229"/>
              <a:gd name="T5" fmla="*/ 153 h 153"/>
              <a:gd name="T6" fmla="*/ 101 w 229"/>
              <a:gd name="T7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9" h="153">
                <a:moveTo>
                  <a:pt x="101" y="0"/>
                </a:moveTo>
                <a:lnTo>
                  <a:pt x="0" y="153"/>
                </a:lnTo>
                <a:lnTo>
                  <a:pt x="229" y="153"/>
                </a:lnTo>
                <a:lnTo>
                  <a:pt x="101" y="0"/>
                </a:lnTo>
                <a:close/>
              </a:path>
            </a:pathLst>
          </a:custGeom>
          <a:solidFill>
            <a:srgbClr val="97C4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77"/>
          <p:cNvSpPr>
            <a:spLocks/>
          </p:cNvSpPr>
          <p:nvPr/>
        </p:nvSpPr>
        <p:spPr bwMode="auto">
          <a:xfrm>
            <a:off x="5275263" y="6229350"/>
            <a:ext cx="1379538" cy="625475"/>
          </a:xfrm>
          <a:custGeom>
            <a:avLst/>
            <a:gdLst>
              <a:gd name="T0" fmla="*/ 0 w 869"/>
              <a:gd name="T1" fmla="*/ 0 h 394"/>
              <a:gd name="T2" fmla="*/ 172 w 869"/>
              <a:gd name="T3" fmla="*/ 394 h 394"/>
              <a:gd name="T4" fmla="*/ 869 w 869"/>
              <a:gd name="T5" fmla="*/ 394 h 394"/>
              <a:gd name="T6" fmla="*/ 869 w 869"/>
              <a:gd name="T7" fmla="*/ 394 h 394"/>
              <a:gd name="T8" fmla="*/ 439 w 869"/>
              <a:gd name="T9" fmla="*/ 179 h 394"/>
              <a:gd name="T10" fmla="*/ 370 w 869"/>
              <a:gd name="T11" fmla="*/ 106 h 394"/>
              <a:gd name="T12" fmla="*/ 0 w 869"/>
              <a:gd name="T13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9" h="394">
                <a:moveTo>
                  <a:pt x="0" y="0"/>
                </a:moveTo>
                <a:lnTo>
                  <a:pt x="172" y="394"/>
                </a:lnTo>
                <a:lnTo>
                  <a:pt x="869" y="394"/>
                </a:lnTo>
                <a:lnTo>
                  <a:pt x="869" y="394"/>
                </a:lnTo>
                <a:lnTo>
                  <a:pt x="439" y="179"/>
                </a:lnTo>
                <a:lnTo>
                  <a:pt x="370" y="106"/>
                </a:lnTo>
                <a:lnTo>
                  <a:pt x="0" y="0"/>
                </a:lnTo>
                <a:close/>
              </a:path>
            </a:pathLst>
          </a:custGeom>
          <a:solidFill>
            <a:srgbClr val="8171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79"/>
          <p:cNvSpPr>
            <a:spLocks/>
          </p:cNvSpPr>
          <p:nvPr/>
        </p:nvSpPr>
        <p:spPr bwMode="auto">
          <a:xfrm>
            <a:off x="4600575" y="6037263"/>
            <a:ext cx="947738" cy="817562"/>
          </a:xfrm>
          <a:custGeom>
            <a:avLst/>
            <a:gdLst>
              <a:gd name="T0" fmla="*/ 0 w 597"/>
              <a:gd name="T1" fmla="*/ 0 h 515"/>
              <a:gd name="T2" fmla="*/ 597 w 597"/>
              <a:gd name="T3" fmla="*/ 515 h 515"/>
              <a:gd name="T4" fmla="*/ 425 w 597"/>
              <a:gd name="T5" fmla="*/ 121 h 515"/>
              <a:gd name="T6" fmla="*/ 0 w 597"/>
              <a:gd name="T7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7" h="515">
                <a:moveTo>
                  <a:pt x="0" y="0"/>
                </a:moveTo>
                <a:lnTo>
                  <a:pt x="597" y="515"/>
                </a:lnTo>
                <a:lnTo>
                  <a:pt x="425" y="121"/>
                </a:lnTo>
                <a:lnTo>
                  <a:pt x="0" y="0"/>
                </a:lnTo>
                <a:close/>
              </a:path>
            </a:pathLst>
          </a:custGeom>
          <a:solidFill>
            <a:srgbClr val="B392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81"/>
          <p:cNvSpPr>
            <a:spLocks/>
          </p:cNvSpPr>
          <p:nvPr/>
        </p:nvSpPr>
        <p:spPr bwMode="auto">
          <a:xfrm>
            <a:off x="9999663" y="5314950"/>
            <a:ext cx="2189163" cy="1536700"/>
          </a:xfrm>
          <a:custGeom>
            <a:avLst/>
            <a:gdLst>
              <a:gd name="T0" fmla="*/ 1379 w 1379"/>
              <a:gd name="T1" fmla="*/ 0 h 968"/>
              <a:gd name="T2" fmla="*/ 566 w 1379"/>
              <a:gd name="T3" fmla="*/ 81 h 968"/>
              <a:gd name="T4" fmla="*/ 0 w 1379"/>
              <a:gd name="T5" fmla="*/ 243 h 968"/>
              <a:gd name="T6" fmla="*/ 2 w 1379"/>
              <a:gd name="T7" fmla="*/ 243 h 968"/>
              <a:gd name="T8" fmla="*/ 2 w 1379"/>
              <a:gd name="T9" fmla="*/ 243 h 968"/>
              <a:gd name="T10" fmla="*/ 361 w 1379"/>
              <a:gd name="T11" fmla="*/ 329 h 968"/>
              <a:gd name="T12" fmla="*/ 361 w 1379"/>
              <a:gd name="T13" fmla="*/ 331 h 968"/>
              <a:gd name="T14" fmla="*/ 568 w 1379"/>
              <a:gd name="T15" fmla="*/ 83 h 968"/>
              <a:gd name="T16" fmla="*/ 944 w 1379"/>
              <a:gd name="T17" fmla="*/ 371 h 968"/>
              <a:gd name="T18" fmla="*/ 1379 w 1379"/>
              <a:gd name="T19" fmla="*/ 968 h 968"/>
              <a:gd name="T20" fmla="*/ 1379 w 1379"/>
              <a:gd name="T2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79" h="968">
                <a:moveTo>
                  <a:pt x="1379" y="0"/>
                </a:moveTo>
                <a:lnTo>
                  <a:pt x="566" y="81"/>
                </a:lnTo>
                <a:lnTo>
                  <a:pt x="0" y="243"/>
                </a:lnTo>
                <a:lnTo>
                  <a:pt x="2" y="243"/>
                </a:lnTo>
                <a:lnTo>
                  <a:pt x="2" y="243"/>
                </a:lnTo>
                <a:lnTo>
                  <a:pt x="361" y="329"/>
                </a:lnTo>
                <a:lnTo>
                  <a:pt x="361" y="331"/>
                </a:lnTo>
                <a:lnTo>
                  <a:pt x="568" y="83"/>
                </a:lnTo>
                <a:lnTo>
                  <a:pt x="944" y="371"/>
                </a:lnTo>
                <a:lnTo>
                  <a:pt x="1379" y="968"/>
                </a:lnTo>
                <a:lnTo>
                  <a:pt x="1379" y="0"/>
                </a:lnTo>
                <a:close/>
              </a:path>
            </a:pathLst>
          </a:custGeom>
          <a:solidFill>
            <a:srgbClr val="577A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>
            <a:spLocks/>
          </p:cNvSpPr>
          <p:nvPr/>
        </p:nvSpPr>
        <p:spPr bwMode="auto">
          <a:xfrm>
            <a:off x="6654800" y="5511800"/>
            <a:ext cx="3435350" cy="1343025"/>
          </a:xfrm>
          <a:custGeom>
            <a:avLst/>
            <a:gdLst>
              <a:gd name="T0" fmla="*/ 1608 w 2164"/>
              <a:gd name="T1" fmla="*/ 0 h 846"/>
              <a:gd name="T2" fmla="*/ 226 w 2164"/>
              <a:gd name="T3" fmla="*/ 335 h 846"/>
              <a:gd name="T4" fmla="*/ 226 w 2164"/>
              <a:gd name="T5" fmla="*/ 335 h 846"/>
              <a:gd name="T6" fmla="*/ 598 w 2164"/>
              <a:gd name="T7" fmla="*/ 329 h 846"/>
              <a:gd name="T8" fmla="*/ 0 w 2164"/>
              <a:gd name="T9" fmla="*/ 846 h 846"/>
              <a:gd name="T10" fmla="*/ 2164 w 2164"/>
              <a:gd name="T11" fmla="*/ 846 h 846"/>
              <a:gd name="T12" fmla="*/ 2164 w 2164"/>
              <a:gd name="T13" fmla="*/ 846 h 846"/>
              <a:gd name="T14" fmla="*/ 1935 w 2164"/>
              <a:gd name="T15" fmla="*/ 846 h 846"/>
              <a:gd name="T16" fmla="*/ 1937 w 2164"/>
              <a:gd name="T17" fmla="*/ 846 h 846"/>
              <a:gd name="T18" fmla="*/ 1696 w 2164"/>
              <a:gd name="T19" fmla="*/ 846 h 846"/>
              <a:gd name="T20" fmla="*/ 1696 w 2164"/>
              <a:gd name="T21" fmla="*/ 846 h 846"/>
              <a:gd name="T22" fmla="*/ 1395 w 2164"/>
              <a:gd name="T23" fmla="*/ 846 h 846"/>
              <a:gd name="T24" fmla="*/ 1395 w 2164"/>
              <a:gd name="T25" fmla="*/ 846 h 846"/>
              <a:gd name="T26" fmla="*/ 788 w 2164"/>
              <a:gd name="T27" fmla="*/ 846 h 846"/>
              <a:gd name="T28" fmla="*/ 978 w 2164"/>
              <a:gd name="T29" fmla="*/ 648 h 846"/>
              <a:gd name="T30" fmla="*/ 496 w 2164"/>
              <a:gd name="T31" fmla="*/ 421 h 846"/>
              <a:gd name="T32" fmla="*/ 1354 w 2164"/>
              <a:gd name="T33" fmla="*/ 260 h 846"/>
              <a:gd name="T34" fmla="*/ 1608 w 2164"/>
              <a:gd name="T35" fmla="*/ 0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64" h="846">
                <a:moveTo>
                  <a:pt x="1608" y="0"/>
                </a:moveTo>
                <a:lnTo>
                  <a:pt x="226" y="335"/>
                </a:lnTo>
                <a:lnTo>
                  <a:pt x="226" y="335"/>
                </a:lnTo>
                <a:lnTo>
                  <a:pt x="598" y="329"/>
                </a:lnTo>
                <a:lnTo>
                  <a:pt x="0" y="846"/>
                </a:lnTo>
                <a:lnTo>
                  <a:pt x="2164" y="846"/>
                </a:lnTo>
                <a:lnTo>
                  <a:pt x="2164" y="846"/>
                </a:lnTo>
                <a:lnTo>
                  <a:pt x="1935" y="846"/>
                </a:lnTo>
                <a:lnTo>
                  <a:pt x="1937" y="846"/>
                </a:lnTo>
                <a:lnTo>
                  <a:pt x="1696" y="846"/>
                </a:lnTo>
                <a:lnTo>
                  <a:pt x="1696" y="846"/>
                </a:lnTo>
                <a:lnTo>
                  <a:pt x="1395" y="846"/>
                </a:lnTo>
                <a:lnTo>
                  <a:pt x="1395" y="846"/>
                </a:lnTo>
                <a:lnTo>
                  <a:pt x="788" y="846"/>
                </a:lnTo>
                <a:lnTo>
                  <a:pt x="978" y="648"/>
                </a:lnTo>
                <a:lnTo>
                  <a:pt x="496" y="421"/>
                </a:lnTo>
                <a:lnTo>
                  <a:pt x="1354" y="260"/>
                </a:lnTo>
                <a:lnTo>
                  <a:pt x="1608" y="0"/>
                </a:lnTo>
                <a:close/>
              </a:path>
            </a:pathLst>
          </a:custGeom>
          <a:solidFill>
            <a:srgbClr val="555F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 85"/>
          <p:cNvSpPr>
            <a:spLocks noEditPoints="1"/>
          </p:cNvSpPr>
          <p:nvPr/>
        </p:nvSpPr>
        <p:spPr bwMode="auto">
          <a:xfrm>
            <a:off x="7442200" y="5700713"/>
            <a:ext cx="2560638" cy="1154112"/>
          </a:xfrm>
          <a:custGeom>
            <a:avLst/>
            <a:gdLst>
              <a:gd name="T0" fmla="*/ 1200 w 1613"/>
              <a:gd name="T1" fmla="*/ 727 h 727"/>
              <a:gd name="T2" fmla="*/ 899 w 1613"/>
              <a:gd name="T3" fmla="*/ 727 h 727"/>
              <a:gd name="T4" fmla="*/ 899 w 1613"/>
              <a:gd name="T5" fmla="*/ 727 h 727"/>
              <a:gd name="T6" fmla="*/ 1200 w 1613"/>
              <a:gd name="T7" fmla="*/ 727 h 727"/>
              <a:gd name="T8" fmla="*/ 1200 w 1613"/>
              <a:gd name="T9" fmla="*/ 727 h 727"/>
              <a:gd name="T10" fmla="*/ 858 w 1613"/>
              <a:gd name="T11" fmla="*/ 141 h 727"/>
              <a:gd name="T12" fmla="*/ 0 w 1613"/>
              <a:gd name="T13" fmla="*/ 302 h 727"/>
              <a:gd name="T14" fmla="*/ 482 w 1613"/>
              <a:gd name="T15" fmla="*/ 529 h 727"/>
              <a:gd name="T16" fmla="*/ 858 w 1613"/>
              <a:gd name="T17" fmla="*/ 141 h 727"/>
              <a:gd name="T18" fmla="*/ 1613 w 1613"/>
              <a:gd name="T19" fmla="*/ 0 h 727"/>
              <a:gd name="T20" fmla="*/ 1613 w 1613"/>
              <a:gd name="T21" fmla="*/ 0 h 727"/>
              <a:gd name="T22" fmla="*/ 1613 w 1613"/>
              <a:gd name="T23" fmla="*/ 0 h 727"/>
              <a:gd name="T24" fmla="*/ 1613 w 1613"/>
              <a:gd name="T25" fmla="*/ 0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13" h="727">
                <a:moveTo>
                  <a:pt x="1200" y="727"/>
                </a:moveTo>
                <a:lnTo>
                  <a:pt x="899" y="727"/>
                </a:lnTo>
                <a:lnTo>
                  <a:pt x="899" y="727"/>
                </a:lnTo>
                <a:lnTo>
                  <a:pt x="1200" y="727"/>
                </a:lnTo>
                <a:lnTo>
                  <a:pt x="1200" y="727"/>
                </a:lnTo>
                <a:close/>
                <a:moveTo>
                  <a:pt x="858" y="141"/>
                </a:moveTo>
                <a:lnTo>
                  <a:pt x="0" y="302"/>
                </a:lnTo>
                <a:lnTo>
                  <a:pt x="482" y="529"/>
                </a:lnTo>
                <a:lnTo>
                  <a:pt x="858" y="141"/>
                </a:lnTo>
                <a:close/>
                <a:moveTo>
                  <a:pt x="1613" y="0"/>
                </a:moveTo>
                <a:lnTo>
                  <a:pt x="1613" y="0"/>
                </a:lnTo>
                <a:lnTo>
                  <a:pt x="1613" y="0"/>
                </a:lnTo>
                <a:lnTo>
                  <a:pt x="1613" y="0"/>
                </a:lnTo>
                <a:close/>
              </a:path>
            </a:pathLst>
          </a:custGeom>
          <a:solidFill>
            <a:srgbClr val="6888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 87"/>
          <p:cNvSpPr>
            <a:spLocks/>
          </p:cNvSpPr>
          <p:nvPr/>
        </p:nvSpPr>
        <p:spPr bwMode="auto">
          <a:xfrm>
            <a:off x="9207500" y="5511800"/>
            <a:ext cx="792163" cy="301625"/>
          </a:xfrm>
          <a:custGeom>
            <a:avLst/>
            <a:gdLst>
              <a:gd name="T0" fmla="*/ 0 w 499"/>
              <a:gd name="T1" fmla="*/ 0 h 190"/>
              <a:gd name="T2" fmla="*/ 0 w 499"/>
              <a:gd name="T3" fmla="*/ 0 h 190"/>
              <a:gd name="T4" fmla="*/ 125 w 499"/>
              <a:gd name="T5" fmla="*/ 190 h 190"/>
              <a:gd name="T6" fmla="*/ 497 w 499"/>
              <a:gd name="T7" fmla="*/ 119 h 190"/>
              <a:gd name="T8" fmla="*/ 499 w 499"/>
              <a:gd name="T9" fmla="*/ 119 h 190"/>
              <a:gd name="T10" fmla="*/ 0 w 499"/>
              <a:gd name="T11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9" h="190">
                <a:moveTo>
                  <a:pt x="0" y="0"/>
                </a:moveTo>
                <a:lnTo>
                  <a:pt x="0" y="0"/>
                </a:lnTo>
                <a:lnTo>
                  <a:pt x="125" y="190"/>
                </a:lnTo>
                <a:lnTo>
                  <a:pt x="497" y="119"/>
                </a:lnTo>
                <a:lnTo>
                  <a:pt x="499" y="119"/>
                </a:lnTo>
                <a:lnTo>
                  <a:pt x="0" y="0"/>
                </a:lnTo>
                <a:close/>
              </a:path>
            </a:pathLst>
          </a:custGeom>
          <a:solidFill>
            <a:srgbClr val="5372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 91"/>
          <p:cNvSpPr>
            <a:spLocks/>
          </p:cNvSpPr>
          <p:nvPr/>
        </p:nvSpPr>
        <p:spPr bwMode="auto">
          <a:xfrm>
            <a:off x="8804275" y="5511800"/>
            <a:ext cx="601663" cy="412750"/>
          </a:xfrm>
          <a:custGeom>
            <a:avLst/>
            <a:gdLst>
              <a:gd name="T0" fmla="*/ 254 w 379"/>
              <a:gd name="T1" fmla="*/ 0 h 260"/>
              <a:gd name="T2" fmla="*/ 254 w 379"/>
              <a:gd name="T3" fmla="*/ 0 h 260"/>
              <a:gd name="T4" fmla="*/ 0 w 379"/>
              <a:gd name="T5" fmla="*/ 260 h 260"/>
              <a:gd name="T6" fmla="*/ 379 w 379"/>
              <a:gd name="T7" fmla="*/ 190 h 260"/>
              <a:gd name="T8" fmla="*/ 254 w 379"/>
              <a:gd name="T9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9" h="260">
                <a:moveTo>
                  <a:pt x="254" y="0"/>
                </a:moveTo>
                <a:lnTo>
                  <a:pt x="254" y="0"/>
                </a:lnTo>
                <a:lnTo>
                  <a:pt x="0" y="260"/>
                </a:lnTo>
                <a:lnTo>
                  <a:pt x="379" y="190"/>
                </a:lnTo>
                <a:lnTo>
                  <a:pt x="254" y="0"/>
                </a:lnTo>
                <a:close/>
              </a:path>
            </a:pathLst>
          </a:custGeom>
          <a:solidFill>
            <a:srgbClr val="627C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 93"/>
          <p:cNvSpPr>
            <a:spLocks/>
          </p:cNvSpPr>
          <p:nvPr/>
        </p:nvSpPr>
        <p:spPr bwMode="auto">
          <a:xfrm>
            <a:off x="9693275" y="6076950"/>
            <a:ext cx="487363" cy="531812"/>
          </a:xfrm>
          <a:custGeom>
            <a:avLst/>
            <a:gdLst>
              <a:gd name="T0" fmla="*/ 60 w 307"/>
              <a:gd name="T1" fmla="*/ 0 h 335"/>
              <a:gd name="T2" fmla="*/ 0 w 307"/>
              <a:gd name="T3" fmla="*/ 108 h 335"/>
              <a:gd name="T4" fmla="*/ 150 w 307"/>
              <a:gd name="T5" fmla="*/ 335 h 335"/>
              <a:gd name="T6" fmla="*/ 307 w 307"/>
              <a:gd name="T7" fmla="*/ 149 h 335"/>
              <a:gd name="T8" fmla="*/ 60 w 307"/>
              <a:gd name="T9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7" h="335">
                <a:moveTo>
                  <a:pt x="60" y="0"/>
                </a:moveTo>
                <a:lnTo>
                  <a:pt x="0" y="108"/>
                </a:lnTo>
                <a:lnTo>
                  <a:pt x="150" y="335"/>
                </a:lnTo>
                <a:lnTo>
                  <a:pt x="307" y="149"/>
                </a:lnTo>
                <a:lnTo>
                  <a:pt x="60" y="0"/>
                </a:lnTo>
                <a:close/>
              </a:path>
            </a:pathLst>
          </a:custGeom>
          <a:solidFill>
            <a:srgbClr val="5372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 95"/>
          <p:cNvSpPr>
            <a:spLocks/>
          </p:cNvSpPr>
          <p:nvPr/>
        </p:nvSpPr>
        <p:spPr bwMode="auto">
          <a:xfrm>
            <a:off x="9788525" y="5700713"/>
            <a:ext cx="784225" cy="612775"/>
          </a:xfrm>
          <a:custGeom>
            <a:avLst/>
            <a:gdLst>
              <a:gd name="T0" fmla="*/ 135 w 494"/>
              <a:gd name="T1" fmla="*/ 0 h 386"/>
              <a:gd name="T2" fmla="*/ 0 w 494"/>
              <a:gd name="T3" fmla="*/ 237 h 386"/>
              <a:gd name="T4" fmla="*/ 247 w 494"/>
              <a:gd name="T5" fmla="*/ 386 h 386"/>
              <a:gd name="T6" fmla="*/ 494 w 494"/>
              <a:gd name="T7" fmla="*/ 88 h 386"/>
              <a:gd name="T8" fmla="*/ 494 w 494"/>
              <a:gd name="T9" fmla="*/ 86 h 386"/>
              <a:gd name="T10" fmla="*/ 135 w 494"/>
              <a:gd name="T11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4" h="386">
                <a:moveTo>
                  <a:pt x="135" y="0"/>
                </a:moveTo>
                <a:lnTo>
                  <a:pt x="0" y="237"/>
                </a:lnTo>
                <a:lnTo>
                  <a:pt x="247" y="386"/>
                </a:lnTo>
                <a:lnTo>
                  <a:pt x="494" y="88"/>
                </a:lnTo>
                <a:lnTo>
                  <a:pt x="494" y="86"/>
                </a:lnTo>
                <a:lnTo>
                  <a:pt x="135" y="0"/>
                </a:lnTo>
                <a:close/>
              </a:path>
            </a:pathLst>
          </a:custGeom>
          <a:solidFill>
            <a:srgbClr val="638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 97"/>
          <p:cNvSpPr>
            <a:spLocks noEditPoints="1"/>
          </p:cNvSpPr>
          <p:nvPr/>
        </p:nvSpPr>
        <p:spPr bwMode="auto">
          <a:xfrm>
            <a:off x="7905750" y="6248400"/>
            <a:ext cx="2025650" cy="606425"/>
          </a:xfrm>
          <a:custGeom>
            <a:avLst/>
            <a:gdLst>
              <a:gd name="T0" fmla="*/ 190 w 1276"/>
              <a:gd name="T1" fmla="*/ 184 h 382"/>
              <a:gd name="T2" fmla="*/ 0 w 1276"/>
              <a:gd name="T3" fmla="*/ 382 h 382"/>
              <a:gd name="T4" fmla="*/ 607 w 1276"/>
              <a:gd name="T5" fmla="*/ 382 h 382"/>
              <a:gd name="T6" fmla="*/ 190 w 1276"/>
              <a:gd name="T7" fmla="*/ 184 h 382"/>
              <a:gd name="T8" fmla="*/ 1126 w 1276"/>
              <a:gd name="T9" fmla="*/ 0 h 382"/>
              <a:gd name="T10" fmla="*/ 908 w 1276"/>
              <a:gd name="T11" fmla="*/ 382 h 382"/>
              <a:gd name="T12" fmla="*/ 1149 w 1276"/>
              <a:gd name="T13" fmla="*/ 382 h 382"/>
              <a:gd name="T14" fmla="*/ 1276 w 1276"/>
              <a:gd name="T15" fmla="*/ 227 h 382"/>
              <a:gd name="T16" fmla="*/ 1126 w 1276"/>
              <a:gd name="T1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76" h="382">
                <a:moveTo>
                  <a:pt x="190" y="184"/>
                </a:moveTo>
                <a:lnTo>
                  <a:pt x="0" y="382"/>
                </a:lnTo>
                <a:lnTo>
                  <a:pt x="607" y="382"/>
                </a:lnTo>
                <a:lnTo>
                  <a:pt x="190" y="184"/>
                </a:lnTo>
                <a:close/>
                <a:moveTo>
                  <a:pt x="1126" y="0"/>
                </a:moveTo>
                <a:lnTo>
                  <a:pt x="908" y="382"/>
                </a:lnTo>
                <a:lnTo>
                  <a:pt x="1149" y="382"/>
                </a:lnTo>
                <a:lnTo>
                  <a:pt x="1276" y="227"/>
                </a:lnTo>
                <a:lnTo>
                  <a:pt x="1126" y="0"/>
                </a:lnTo>
                <a:close/>
              </a:path>
            </a:pathLst>
          </a:custGeom>
          <a:solidFill>
            <a:srgbClr val="627C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Freeform 99"/>
          <p:cNvSpPr>
            <a:spLocks/>
          </p:cNvSpPr>
          <p:nvPr/>
        </p:nvSpPr>
        <p:spPr bwMode="auto">
          <a:xfrm>
            <a:off x="8207375" y="5700713"/>
            <a:ext cx="1795463" cy="1154112"/>
          </a:xfrm>
          <a:custGeom>
            <a:avLst/>
            <a:gdLst>
              <a:gd name="T0" fmla="*/ 1131 w 1131"/>
              <a:gd name="T1" fmla="*/ 0 h 727"/>
              <a:gd name="T2" fmla="*/ 1127 w 1131"/>
              <a:gd name="T3" fmla="*/ 0 h 727"/>
              <a:gd name="T4" fmla="*/ 755 w 1131"/>
              <a:gd name="T5" fmla="*/ 71 h 727"/>
              <a:gd name="T6" fmla="*/ 376 w 1131"/>
              <a:gd name="T7" fmla="*/ 141 h 727"/>
              <a:gd name="T8" fmla="*/ 0 w 1131"/>
              <a:gd name="T9" fmla="*/ 529 h 727"/>
              <a:gd name="T10" fmla="*/ 417 w 1131"/>
              <a:gd name="T11" fmla="*/ 727 h 727"/>
              <a:gd name="T12" fmla="*/ 718 w 1131"/>
              <a:gd name="T13" fmla="*/ 727 h 727"/>
              <a:gd name="T14" fmla="*/ 936 w 1131"/>
              <a:gd name="T15" fmla="*/ 345 h 727"/>
              <a:gd name="T16" fmla="*/ 996 w 1131"/>
              <a:gd name="T17" fmla="*/ 237 h 727"/>
              <a:gd name="T18" fmla="*/ 1131 w 1131"/>
              <a:gd name="T19" fmla="*/ 0 h 727"/>
              <a:gd name="T20" fmla="*/ 1131 w 1131"/>
              <a:gd name="T21" fmla="*/ 0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1" h="727">
                <a:moveTo>
                  <a:pt x="1131" y="0"/>
                </a:moveTo>
                <a:lnTo>
                  <a:pt x="1127" y="0"/>
                </a:lnTo>
                <a:lnTo>
                  <a:pt x="755" y="71"/>
                </a:lnTo>
                <a:lnTo>
                  <a:pt x="376" y="141"/>
                </a:lnTo>
                <a:lnTo>
                  <a:pt x="0" y="529"/>
                </a:lnTo>
                <a:lnTo>
                  <a:pt x="417" y="727"/>
                </a:lnTo>
                <a:lnTo>
                  <a:pt x="718" y="727"/>
                </a:lnTo>
                <a:lnTo>
                  <a:pt x="936" y="345"/>
                </a:lnTo>
                <a:lnTo>
                  <a:pt x="996" y="237"/>
                </a:lnTo>
                <a:lnTo>
                  <a:pt x="1131" y="0"/>
                </a:lnTo>
                <a:lnTo>
                  <a:pt x="1131" y="0"/>
                </a:lnTo>
                <a:close/>
              </a:path>
            </a:pathLst>
          </a:custGeom>
          <a:solidFill>
            <a:srgbClr val="6888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 103"/>
          <p:cNvSpPr>
            <a:spLocks/>
          </p:cNvSpPr>
          <p:nvPr/>
        </p:nvSpPr>
        <p:spPr bwMode="auto">
          <a:xfrm>
            <a:off x="10572750" y="5446713"/>
            <a:ext cx="1616075" cy="1404937"/>
          </a:xfrm>
          <a:custGeom>
            <a:avLst/>
            <a:gdLst>
              <a:gd name="T0" fmla="*/ 207 w 1018"/>
              <a:gd name="T1" fmla="*/ 0 h 885"/>
              <a:gd name="T2" fmla="*/ 0 w 1018"/>
              <a:gd name="T3" fmla="*/ 248 h 885"/>
              <a:gd name="T4" fmla="*/ 321 w 1018"/>
              <a:gd name="T5" fmla="*/ 885 h 885"/>
              <a:gd name="T6" fmla="*/ 1018 w 1018"/>
              <a:gd name="T7" fmla="*/ 885 h 885"/>
              <a:gd name="T8" fmla="*/ 583 w 1018"/>
              <a:gd name="T9" fmla="*/ 288 h 885"/>
              <a:gd name="T10" fmla="*/ 207 w 1018"/>
              <a:gd name="T11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8" h="885">
                <a:moveTo>
                  <a:pt x="207" y="0"/>
                </a:moveTo>
                <a:lnTo>
                  <a:pt x="0" y="248"/>
                </a:lnTo>
                <a:lnTo>
                  <a:pt x="321" y="885"/>
                </a:lnTo>
                <a:lnTo>
                  <a:pt x="1018" y="885"/>
                </a:lnTo>
                <a:lnTo>
                  <a:pt x="583" y="288"/>
                </a:lnTo>
                <a:lnTo>
                  <a:pt x="207" y="0"/>
                </a:lnTo>
                <a:close/>
              </a:path>
            </a:pathLst>
          </a:custGeom>
          <a:solidFill>
            <a:srgbClr val="5B81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Freeform 107"/>
          <p:cNvSpPr>
            <a:spLocks/>
          </p:cNvSpPr>
          <p:nvPr/>
        </p:nvSpPr>
        <p:spPr bwMode="auto">
          <a:xfrm>
            <a:off x="9931400" y="6313488"/>
            <a:ext cx="1150938" cy="538162"/>
          </a:xfrm>
          <a:custGeom>
            <a:avLst/>
            <a:gdLst>
              <a:gd name="T0" fmla="*/ 157 w 725"/>
              <a:gd name="T1" fmla="*/ 0 h 339"/>
              <a:gd name="T2" fmla="*/ 0 w 725"/>
              <a:gd name="T3" fmla="*/ 186 h 339"/>
              <a:gd name="T4" fmla="*/ 100 w 725"/>
              <a:gd name="T5" fmla="*/ 339 h 339"/>
              <a:gd name="T6" fmla="*/ 725 w 725"/>
              <a:gd name="T7" fmla="*/ 339 h 339"/>
              <a:gd name="T8" fmla="*/ 157 w 725"/>
              <a:gd name="T9" fmla="*/ 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339">
                <a:moveTo>
                  <a:pt x="157" y="0"/>
                </a:moveTo>
                <a:lnTo>
                  <a:pt x="0" y="186"/>
                </a:lnTo>
                <a:lnTo>
                  <a:pt x="100" y="339"/>
                </a:lnTo>
                <a:lnTo>
                  <a:pt x="725" y="339"/>
                </a:lnTo>
                <a:lnTo>
                  <a:pt x="157" y="0"/>
                </a:lnTo>
                <a:close/>
              </a:path>
            </a:pathLst>
          </a:custGeom>
          <a:solidFill>
            <a:srgbClr val="5A7F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Freeform 109"/>
          <p:cNvSpPr>
            <a:spLocks/>
          </p:cNvSpPr>
          <p:nvPr/>
        </p:nvSpPr>
        <p:spPr bwMode="auto">
          <a:xfrm>
            <a:off x="10180638" y="5840413"/>
            <a:ext cx="901700" cy="1011237"/>
          </a:xfrm>
          <a:custGeom>
            <a:avLst/>
            <a:gdLst>
              <a:gd name="T0" fmla="*/ 247 w 568"/>
              <a:gd name="T1" fmla="*/ 0 h 637"/>
              <a:gd name="T2" fmla="*/ 0 w 568"/>
              <a:gd name="T3" fmla="*/ 298 h 637"/>
              <a:gd name="T4" fmla="*/ 568 w 568"/>
              <a:gd name="T5" fmla="*/ 637 h 637"/>
              <a:gd name="T6" fmla="*/ 247 w 568"/>
              <a:gd name="T7" fmla="*/ 0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8" h="637">
                <a:moveTo>
                  <a:pt x="247" y="0"/>
                </a:moveTo>
                <a:lnTo>
                  <a:pt x="0" y="298"/>
                </a:lnTo>
                <a:lnTo>
                  <a:pt x="568" y="637"/>
                </a:lnTo>
                <a:lnTo>
                  <a:pt x="247" y="0"/>
                </a:lnTo>
                <a:close/>
              </a:path>
            </a:pathLst>
          </a:custGeom>
          <a:solidFill>
            <a:srgbClr val="5E8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Freeform 111"/>
          <p:cNvSpPr>
            <a:spLocks/>
          </p:cNvSpPr>
          <p:nvPr/>
        </p:nvSpPr>
        <p:spPr bwMode="auto">
          <a:xfrm>
            <a:off x="9729788" y="6608763"/>
            <a:ext cx="360363" cy="246062"/>
          </a:xfrm>
          <a:custGeom>
            <a:avLst/>
            <a:gdLst>
              <a:gd name="T0" fmla="*/ 127 w 227"/>
              <a:gd name="T1" fmla="*/ 0 h 155"/>
              <a:gd name="T2" fmla="*/ 0 w 227"/>
              <a:gd name="T3" fmla="*/ 155 h 155"/>
              <a:gd name="T4" fmla="*/ 227 w 227"/>
              <a:gd name="T5" fmla="*/ 153 h 155"/>
              <a:gd name="T6" fmla="*/ 127 w 227"/>
              <a:gd name="T7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7" h="155">
                <a:moveTo>
                  <a:pt x="127" y="0"/>
                </a:moveTo>
                <a:lnTo>
                  <a:pt x="0" y="155"/>
                </a:lnTo>
                <a:lnTo>
                  <a:pt x="227" y="153"/>
                </a:lnTo>
                <a:lnTo>
                  <a:pt x="127" y="0"/>
                </a:lnTo>
                <a:close/>
              </a:path>
            </a:pathLst>
          </a:custGeom>
          <a:solidFill>
            <a:srgbClr val="5D82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reeform 113"/>
          <p:cNvSpPr>
            <a:spLocks/>
          </p:cNvSpPr>
          <p:nvPr/>
        </p:nvSpPr>
        <p:spPr bwMode="auto">
          <a:xfrm>
            <a:off x="5548313" y="6043613"/>
            <a:ext cx="1465263" cy="811212"/>
          </a:xfrm>
          <a:custGeom>
            <a:avLst/>
            <a:gdLst>
              <a:gd name="T0" fmla="*/ 923 w 923"/>
              <a:gd name="T1" fmla="*/ 0 h 511"/>
              <a:gd name="T2" fmla="*/ 0 w 923"/>
              <a:gd name="T3" fmla="*/ 15 h 511"/>
              <a:gd name="T4" fmla="*/ 198 w 923"/>
              <a:gd name="T5" fmla="*/ 223 h 511"/>
              <a:gd name="T6" fmla="*/ 619 w 923"/>
              <a:gd name="T7" fmla="*/ 345 h 511"/>
              <a:gd name="T8" fmla="*/ 697 w 923"/>
              <a:gd name="T9" fmla="*/ 511 h 511"/>
              <a:gd name="T10" fmla="*/ 697 w 923"/>
              <a:gd name="T11" fmla="*/ 511 h 511"/>
              <a:gd name="T12" fmla="*/ 923 w 923"/>
              <a:gd name="T13" fmla="*/ 0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511">
                <a:moveTo>
                  <a:pt x="923" y="0"/>
                </a:moveTo>
                <a:lnTo>
                  <a:pt x="0" y="15"/>
                </a:lnTo>
                <a:lnTo>
                  <a:pt x="198" y="223"/>
                </a:lnTo>
                <a:lnTo>
                  <a:pt x="619" y="345"/>
                </a:lnTo>
                <a:lnTo>
                  <a:pt x="697" y="511"/>
                </a:lnTo>
                <a:lnTo>
                  <a:pt x="697" y="511"/>
                </a:lnTo>
                <a:lnTo>
                  <a:pt x="923" y="0"/>
                </a:lnTo>
                <a:close/>
              </a:path>
            </a:pathLst>
          </a:custGeom>
          <a:solidFill>
            <a:srgbClr val="5258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 115"/>
          <p:cNvSpPr>
            <a:spLocks/>
          </p:cNvSpPr>
          <p:nvPr/>
        </p:nvSpPr>
        <p:spPr bwMode="auto">
          <a:xfrm>
            <a:off x="5862638" y="6397625"/>
            <a:ext cx="792163" cy="457200"/>
          </a:xfrm>
          <a:custGeom>
            <a:avLst/>
            <a:gdLst>
              <a:gd name="T0" fmla="*/ 0 w 499"/>
              <a:gd name="T1" fmla="*/ 0 h 288"/>
              <a:gd name="T2" fmla="*/ 69 w 499"/>
              <a:gd name="T3" fmla="*/ 73 h 288"/>
              <a:gd name="T4" fmla="*/ 499 w 499"/>
              <a:gd name="T5" fmla="*/ 288 h 288"/>
              <a:gd name="T6" fmla="*/ 421 w 499"/>
              <a:gd name="T7" fmla="*/ 122 h 288"/>
              <a:gd name="T8" fmla="*/ 0 w 499"/>
              <a:gd name="T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" h="288">
                <a:moveTo>
                  <a:pt x="0" y="0"/>
                </a:moveTo>
                <a:lnTo>
                  <a:pt x="69" y="73"/>
                </a:lnTo>
                <a:lnTo>
                  <a:pt x="499" y="288"/>
                </a:lnTo>
                <a:lnTo>
                  <a:pt x="421" y="122"/>
                </a:lnTo>
                <a:lnTo>
                  <a:pt x="0" y="0"/>
                </a:lnTo>
                <a:close/>
              </a:path>
            </a:pathLst>
          </a:custGeom>
          <a:solidFill>
            <a:srgbClr val="987D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7"/>
          <p:cNvSpPr>
            <a:spLocks/>
          </p:cNvSpPr>
          <p:nvPr/>
        </p:nvSpPr>
        <p:spPr bwMode="auto">
          <a:xfrm>
            <a:off x="6654800" y="6034088"/>
            <a:ext cx="949325" cy="820737"/>
          </a:xfrm>
          <a:custGeom>
            <a:avLst/>
            <a:gdLst>
              <a:gd name="T0" fmla="*/ 598 w 598"/>
              <a:gd name="T1" fmla="*/ 0 h 517"/>
              <a:gd name="T2" fmla="*/ 226 w 598"/>
              <a:gd name="T3" fmla="*/ 6 h 517"/>
              <a:gd name="T4" fmla="*/ 0 w 598"/>
              <a:gd name="T5" fmla="*/ 517 h 517"/>
              <a:gd name="T6" fmla="*/ 598 w 59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8" h="517">
                <a:moveTo>
                  <a:pt x="598" y="0"/>
                </a:moveTo>
                <a:lnTo>
                  <a:pt x="226" y="6"/>
                </a:lnTo>
                <a:lnTo>
                  <a:pt x="0" y="517"/>
                </a:lnTo>
                <a:lnTo>
                  <a:pt x="598" y="0"/>
                </a:lnTo>
                <a:close/>
              </a:path>
            </a:pathLst>
          </a:custGeom>
          <a:solidFill>
            <a:srgbClr val="6B68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11225" y="2677904"/>
            <a:ext cx="10369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Уверены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,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что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работая вместе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,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сможем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сделать ваш и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наш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бизнес ещё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успешнее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deo" pitchFamily="2" charset="0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deo" pitchFamily="2" charset="0"/>
              <a:ea typeface="+mn-ea"/>
              <a:cs typeface="+mn-cs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08050" y="5239377"/>
            <a:ext cx="10372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i" panose="020B0500000000000000" pitchFamily="34" charset="0"/>
                <a:ea typeface="+mn-ea"/>
                <a:cs typeface="+mn-cs"/>
              </a:rPr>
              <a:t>www.puls.ru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i" panose="020B0500000000000000" pitchFamily="34" charset="0"/>
              <a:ea typeface="+mn-ea"/>
              <a:cs typeface="+mn-cs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02" y="684641"/>
            <a:ext cx="2319366" cy="52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3" grpId="0" animBg="1"/>
      <p:bldP spid="25" grpId="0" animBg="1"/>
      <p:bldP spid="27" grpId="0" animBg="1"/>
      <p:bldP spid="33" grpId="0" animBg="1"/>
      <p:bldP spid="37" grpId="0" animBg="1"/>
      <p:bldP spid="39" grpId="0" animBg="1"/>
      <p:bldP spid="41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7" grpId="0" animBg="1"/>
      <p:bldP spid="71" grpId="0" animBg="1"/>
      <p:bldP spid="73" grpId="0" animBg="1"/>
      <p:bldP spid="75" grpId="0" animBg="1"/>
      <p:bldP spid="77" grpId="0" animBg="1"/>
      <p:bldP spid="79" grpId="0" animBg="1"/>
      <p:bldP spid="81" grpId="0" animBg="1"/>
      <p:bldP spid="83" grpId="0" animBg="1"/>
      <p:bldP spid="85" grpId="0" animBg="1"/>
      <p:bldP spid="87" grpId="0" animBg="1"/>
      <p:bldP spid="91" grpId="0" animBg="1"/>
      <p:bldP spid="93" grpId="0" animBg="1"/>
      <p:bldP spid="95" grpId="0" animBg="1"/>
      <p:bldP spid="97" grpId="0" animBg="1"/>
      <p:bldP spid="99" grpId="0" animBg="1"/>
      <p:bldP spid="103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7" grpId="0" animBg="1"/>
      <p:bldP spid="64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25 лет развития и созидания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4"/>
          </p:nvPr>
        </p:nvSpPr>
        <p:spPr>
          <a:xfrm>
            <a:off x="466166" y="3666570"/>
            <a:ext cx="11394140" cy="2662798"/>
          </a:xfrm>
        </p:spPr>
        <p:txBody>
          <a:bodyPr/>
          <a:lstStyle/>
          <a:p>
            <a:r>
              <a:rPr lang="ru-RU" sz="1600" dirty="0" smtClean="0"/>
              <a:t>Национальный </a:t>
            </a:r>
            <a:r>
              <a:rPr lang="ru-RU" sz="1600" dirty="0" err="1" smtClean="0"/>
              <a:t>фармдистрибьютор</a:t>
            </a:r>
            <a:r>
              <a:rPr lang="ru-RU" sz="1600" dirty="0" smtClean="0"/>
              <a:t> ПУЛЬС является лидером </a:t>
            </a:r>
            <a:r>
              <a:rPr lang="ru-RU" sz="1600" dirty="0"/>
              <a:t>по темпам и динамике развития: за последние 10 лет товарооборот  компании вырос более чем в 20 </a:t>
            </a:r>
            <a:r>
              <a:rPr lang="ru-RU" sz="1600" dirty="0" smtClean="0"/>
              <a:t>раз, </a:t>
            </a:r>
            <a:r>
              <a:rPr lang="ru-RU" sz="1600" dirty="0"/>
              <a:t>преодолев </a:t>
            </a:r>
            <a:r>
              <a:rPr lang="ru-RU" sz="1600" dirty="0" smtClean="0"/>
              <a:t>рекордную отметку </a:t>
            </a:r>
            <a:r>
              <a:rPr lang="ru-RU" sz="1600" dirty="0"/>
              <a:t>в 250 миллиардов рублей. </a:t>
            </a:r>
          </a:p>
          <a:p>
            <a:r>
              <a:rPr lang="ru-RU" sz="1600" dirty="0" smtClean="0"/>
              <a:t>Такого </a:t>
            </a:r>
            <a:r>
              <a:rPr lang="ru-RU" sz="1600" dirty="0"/>
              <a:t>успеха ПУЛЬС добился благодаря 2 факторам. В первую очередь, благодаря </a:t>
            </a:r>
            <a:r>
              <a:rPr lang="ru-RU" sz="1600" dirty="0"/>
              <a:t>слаженной работе всех подразделений компании, профессионализму и энергии </a:t>
            </a:r>
            <a:r>
              <a:rPr lang="ru-RU" sz="1600" dirty="0" smtClean="0"/>
              <a:t>сотрудников</a:t>
            </a:r>
            <a:r>
              <a:rPr lang="en-US" sz="1600" dirty="0" smtClean="0"/>
              <a:t> </a:t>
            </a:r>
            <a:r>
              <a:rPr lang="ru-RU" sz="1600" dirty="0" smtClean="0"/>
              <a:t> </a:t>
            </a:r>
            <a:r>
              <a:rPr lang="ru-RU" sz="1600" dirty="0"/>
              <a:t>- сплоченной команде единомышленников, на чьих плечах лежит ответственность по выполнению социально значимой миссии – обеспечить страну лекарствами. </a:t>
            </a:r>
            <a:endParaRPr lang="ru-RU" sz="1600" dirty="0" smtClean="0"/>
          </a:p>
          <a:p>
            <a:r>
              <a:rPr lang="ru-RU" sz="1600" dirty="0"/>
              <a:t>Вторым важным фактором и показателем успеха является доверие партнеров компании ПУЛЬС, с которыми удалось выстроить долгосрочные отношения. На сегодняшний день у компании заключено более 400 контрактов с </a:t>
            </a:r>
            <a:r>
              <a:rPr lang="ru-RU" sz="1600" dirty="0" smtClean="0"/>
              <a:t>отечественными и зарубежными производителями </a:t>
            </a:r>
            <a:r>
              <a:rPr lang="ru-RU" sz="1600" dirty="0"/>
              <a:t>и почти 14 000 постоянных клиентов.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23" y="1625109"/>
            <a:ext cx="5276558" cy="1743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08" y="1625109"/>
            <a:ext cx="2853615" cy="17434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621" y="1655427"/>
            <a:ext cx="3357214" cy="17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25 лет развития и созидания. История компании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45893" y="1946941"/>
            <a:ext cx="10694653" cy="4351338"/>
          </a:xfrm>
        </p:spPr>
        <p:txBody>
          <a:bodyPr/>
          <a:lstStyle/>
          <a:p>
            <a:r>
              <a:rPr lang="ru-RU" sz="1600" dirty="0" smtClean="0"/>
              <a:t>1996 Основание компании ПУЛЬС</a:t>
            </a:r>
          </a:p>
          <a:p>
            <a:r>
              <a:rPr lang="ru-RU" sz="1600" dirty="0" smtClean="0"/>
              <a:t>1997 Начало работы с аптеками Москвы и Московской области</a:t>
            </a:r>
          </a:p>
          <a:p>
            <a:r>
              <a:rPr lang="ru-RU" sz="1600" dirty="0" smtClean="0"/>
              <a:t>1998 Заключены прямые контракты с производителями лекарственных средств</a:t>
            </a:r>
          </a:p>
          <a:p>
            <a:r>
              <a:rPr lang="ru-RU" sz="1600" dirty="0" smtClean="0"/>
              <a:t>2001 Открыта первая региональная компания ПУЛЬС в С.-Петербурге</a:t>
            </a:r>
          </a:p>
          <a:p>
            <a:r>
              <a:rPr lang="ru-RU" sz="1600" dirty="0" smtClean="0"/>
              <a:t>2003 Годовой </a:t>
            </a:r>
            <a:r>
              <a:rPr lang="ru-RU" sz="1600" dirty="0"/>
              <a:t>оборот компании впервые превысил 1 миллиард рублей</a:t>
            </a:r>
          </a:p>
          <a:p>
            <a:r>
              <a:rPr lang="ru-RU" sz="1600" dirty="0"/>
              <a:t>2004 </a:t>
            </a:r>
            <a:r>
              <a:rPr lang="ru-RU" sz="1600" dirty="0" smtClean="0"/>
              <a:t>Компания вошла в двадцатку ведущих </a:t>
            </a:r>
            <a:r>
              <a:rPr lang="ru-RU" sz="1600" dirty="0" err="1"/>
              <a:t>фармдистрибьюторов</a:t>
            </a:r>
            <a:r>
              <a:rPr lang="ru-RU" sz="1600" dirty="0"/>
              <a:t> России</a:t>
            </a:r>
          </a:p>
          <a:p>
            <a:r>
              <a:rPr lang="ru-RU" sz="1600" dirty="0"/>
              <a:t>2006 В</a:t>
            </a:r>
            <a:r>
              <a:rPr lang="ru-RU" sz="1600" dirty="0" smtClean="0"/>
              <a:t>ведена </a:t>
            </a:r>
            <a:r>
              <a:rPr lang="ru-RU" sz="1600" dirty="0"/>
              <a:t>эксплуатацию первая очередь </a:t>
            </a:r>
            <a:r>
              <a:rPr lang="ru-RU" sz="1600" dirty="0" smtClean="0"/>
              <a:t>высотного </a:t>
            </a:r>
            <a:r>
              <a:rPr lang="ru-RU" sz="1600" dirty="0"/>
              <a:t>складского комплекса с адресной системой хранения в </a:t>
            </a:r>
            <a:r>
              <a:rPr lang="ru-RU" sz="1600" dirty="0" smtClean="0"/>
              <a:t>городе Химки</a:t>
            </a:r>
            <a:endParaRPr lang="ru-RU" sz="1600" dirty="0"/>
          </a:p>
          <a:p>
            <a:r>
              <a:rPr lang="ru-RU" sz="1600" dirty="0" smtClean="0"/>
              <a:t>2008 Открытие региональной компании ПУЛЬС в Оренбурге</a:t>
            </a:r>
          </a:p>
          <a:p>
            <a:r>
              <a:rPr lang="ru-RU" sz="1600" dirty="0"/>
              <a:t>2008 Открытие региональной компании ПУЛЬС </a:t>
            </a:r>
            <a:r>
              <a:rPr lang="ru-RU" sz="1600" dirty="0" smtClean="0"/>
              <a:t>в Ярославле</a:t>
            </a:r>
          </a:p>
          <a:p>
            <a:r>
              <a:rPr lang="ru-RU" sz="1600" dirty="0"/>
              <a:t>2010 </a:t>
            </a:r>
            <a:r>
              <a:rPr lang="ru-RU" sz="1600" dirty="0" smtClean="0"/>
              <a:t>Открытие </a:t>
            </a:r>
            <a:r>
              <a:rPr lang="ru-RU" sz="1600" dirty="0"/>
              <a:t>региональной компании ПУЛЬС </a:t>
            </a:r>
            <a:r>
              <a:rPr lang="ru-RU" sz="1600" dirty="0" smtClean="0"/>
              <a:t>в Екатеринбурге</a:t>
            </a:r>
          </a:p>
          <a:p>
            <a:r>
              <a:rPr lang="ru-RU" sz="1600" dirty="0"/>
              <a:t>2010 Открытие региональной компании ПУЛЬС в </a:t>
            </a:r>
            <a:r>
              <a:rPr lang="ru-RU" sz="1600" dirty="0" smtClean="0"/>
              <a:t>Брянске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97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25 лет развития и созидания. История компании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5894" y="2002908"/>
            <a:ext cx="10797290" cy="4351338"/>
          </a:xfrm>
        </p:spPr>
        <p:txBody>
          <a:bodyPr/>
          <a:lstStyle/>
          <a:p>
            <a:r>
              <a:rPr lang="ru-RU" sz="1600" dirty="0"/>
              <a:t>2011 Открытие региональной компании ПУЛЬС в Краснодаре</a:t>
            </a:r>
          </a:p>
          <a:p>
            <a:r>
              <a:rPr lang="ru-RU" sz="1600" dirty="0"/>
              <a:t>2011 Открытие нового лицензированного складского комплекса на </a:t>
            </a:r>
            <a:r>
              <a:rPr lang="ru-RU" sz="1600" dirty="0" smtClean="0"/>
              <a:t>8 000 </a:t>
            </a:r>
            <a:r>
              <a:rPr lang="ru-RU" sz="1600" dirty="0" err="1"/>
              <a:t>паллетомест</a:t>
            </a:r>
            <a:r>
              <a:rPr lang="ru-RU" sz="1600" dirty="0"/>
              <a:t> в городе </a:t>
            </a:r>
            <a:r>
              <a:rPr lang="ru-RU" sz="1600" dirty="0" smtClean="0"/>
              <a:t>Химки</a:t>
            </a:r>
          </a:p>
          <a:p>
            <a:r>
              <a:rPr lang="ru-RU" sz="1600" dirty="0" smtClean="0"/>
              <a:t>2011 Запуск </a:t>
            </a:r>
            <a:r>
              <a:rPr lang="ru-RU" sz="1600" dirty="0"/>
              <a:t>конвейерной линии сборки заказов </a:t>
            </a:r>
            <a:r>
              <a:rPr lang="ru-RU" sz="1600" dirty="0" smtClean="0"/>
              <a:t>в </a:t>
            </a:r>
            <a:r>
              <a:rPr lang="ru-RU" sz="1600" dirty="0"/>
              <a:t>логистическом комплексе в городе Химки</a:t>
            </a:r>
          </a:p>
          <a:p>
            <a:r>
              <a:rPr lang="ru-RU" sz="1600" dirty="0"/>
              <a:t>2012 Открытие региональной компании ПУЛЬС в Казани</a:t>
            </a:r>
          </a:p>
          <a:p>
            <a:r>
              <a:rPr lang="ru-RU" sz="1600" dirty="0" smtClean="0"/>
              <a:t>2012 </a:t>
            </a:r>
            <a:r>
              <a:rPr lang="ru-RU" sz="1600" dirty="0"/>
              <a:t>Р</a:t>
            </a:r>
            <a:r>
              <a:rPr lang="ru-RU" sz="1600" dirty="0" smtClean="0"/>
              <a:t>екордный </a:t>
            </a:r>
            <a:r>
              <a:rPr lang="ru-RU" sz="1600" dirty="0"/>
              <a:t>прирост товарооборота за год +90%</a:t>
            </a:r>
          </a:p>
          <a:p>
            <a:r>
              <a:rPr lang="ru-RU" sz="1600" dirty="0"/>
              <a:t>2013 Открытие региональной компании ПУЛЬС в Волгограде</a:t>
            </a:r>
          </a:p>
          <a:p>
            <a:r>
              <a:rPr lang="ru-RU" sz="1600" dirty="0" smtClean="0"/>
              <a:t>2013 </a:t>
            </a:r>
            <a:r>
              <a:rPr lang="ru-RU" sz="1600" dirty="0"/>
              <a:t>Открытие региональной компании ПУЛЬС в </a:t>
            </a:r>
            <a:r>
              <a:rPr lang="ru-RU" sz="1600" dirty="0" smtClean="0"/>
              <a:t>Воронеже</a:t>
            </a:r>
          </a:p>
          <a:p>
            <a:r>
              <a:rPr lang="ru-RU" sz="1600" dirty="0" smtClean="0"/>
              <a:t>2013 </a:t>
            </a:r>
            <a:r>
              <a:rPr lang="ru-RU" sz="1600" dirty="0"/>
              <a:t>Открытие региональной компании ПУЛЬС в </a:t>
            </a:r>
            <a:r>
              <a:rPr lang="ru-RU" sz="1600" dirty="0" smtClean="0"/>
              <a:t>Новосибирске</a:t>
            </a:r>
          </a:p>
          <a:p>
            <a:r>
              <a:rPr lang="ru-RU" sz="1600" dirty="0" smtClean="0"/>
              <a:t>2013 </a:t>
            </a:r>
            <a:r>
              <a:rPr lang="ru-RU" sz="1600" dirty="0"/>
              <a:t>Открытие региональной компании ПУЛЬС в </a:t>
            </a:r>
            <a:r>
              <a:rPr lang="ru-RU" sz="1600" dirty="0" smtClean="0"/>
              <a:t>Красноярске</a:t>
            </a:r>
          </a:p>
          <a:p>
            <a:r>
              <a:rPr lang="ru-RU" sz="1600" dirty="0" smtClean="0"/>
              <a:t>2014 Открытие нового лицензированного складского комплекса на 18 500 </a:t>
            </a:r>
            <a:r>
              <a:rPr lang="ru-RU" sz="1600" dirty="0" err="1" smtClean="0"/>
              <a:t>паллетомест</a:t>
            </a:r>
            <a:r>
              <a:rPr lang="ru-RU" sz="1600" dirty="0" smtClean="0"/>
              <a:t> в городе Химки</a:t>
            </a:r>
          </a:p>
          <a:p>
            <a:r>
              <a:rPr lang="ru-RU" sz="1600" dirty="0" smtClean="0"/>
              <a:t>2015 </a:t>
            </a:r>
            <a:r>
              <a:rPr lang="ru-RU" sz="1600" dirty="0"/>
              <a:t>Открытие региональной компании ПУЛЬС в </a:t>
            </a:r>
            <a:r>
              <a:rPr lang="ru-RU" sz="1600" dirty="0" smtClean="0"/>
              <a:t>Иркутске</a:t>
            </a:r>
          </a:p>
          <a:p>
            <a:r>
              <a:rPr lang="ru-RU" sz="1600" dirty="0" smtClean="0"/>
              <a:t>2015 По итогам года компания заняла 3 место в рейтинге </a:t>
            </a:r>
            <a:r>
              <a:rPr lang="ru-RU" sz="1600" dirty="0" err="1" smtClean="0"/>
              <a:t>фармдистрибьюторов</a:t>
            </a:r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482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25 лет развития и созидания. История компании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248" y="1778973"/>
            <a:ext cx="9900212" cy="4351338"/>
          </a:xfrm>
        </p:spPr>
        <p:txBody>
          <a:bodyPr/>
          <a:lstStyle/>
          <a:p>
            <a:r>
              <a:rPr lang="ru-RU" sz="1600" dirty="0"/>
              <a:t>2016 Открытие региональной компании ПУЛЬС в Хабаровске</a:t>
            </a:r>
          </a:p>
          <a:p>
            <a:r>
              <a:rPr lang="ru-RU" sz="1600" dirty="0"/>
              <a:t>2016 Открыт новый логистический комплекс площадью 31 000 м2 в Подмосковье</a:t>
            </a:r>
          </a:p>
          <a:p>
            <a:r>
              <a:rPr lang="ru-RU" sz="1600" dirty="0" smtClean="0"/>
              <a:t>2016 </a:t>
            </a:r>
            <a:r>
              <a:rPr lang="ru-RU" sz="1600" dirty="0"/>
              <a:t>Установлены автоматические конвейерные линии в Краснодаре и С.-Петербурге</a:t>
            </a:r>
          </a:p>
          <a:p>
            <a:r>
              <a:rPr lang="ru-RU" sz="1600" dirty="0"/>
              <a:t>2017 </a:t>
            </a:r>
            <a:r>
              <a:rPr lang="ru-RU" sz="1600" dirty="0" smtClean="0"/>
              <a:t>Установлен </a:t>
            </a:r>
            <a:r>
              <a:rPr lang="ru-RU" sz="1600" dirty="0"/>
              <a:t>мощный автоматизированный конвейер производительностью 2 миллиона упаковок в день на Центральном логистическом комплексе в Московской области</a:t>
            </a:r>
          </a:p>
          <a:p>
            <a:r>
              <a:rPr lang="ru-RU" sz="1600" dirty="0" smtClean="0"/>
              <a:t>2019 Запуск услуги 3</a:t>
            </a:r>
            <a:r>
              <a:rPr lang="en-US" sz="1600" dirty="0" smtClean="0"/>
              <a:t>PL </a:t>
            </a:r>
            <a:r>
              <a:rPr lang="ru-RU" sz="1600" dirty="0" smtClean="0"/>
              <a:t>в 12 регионах России с федеральными аптечными сетями из числа </a:t>
            </a:r>
            <a:r>
              <a:rPr lang="en-US" sz="1600" dirty="0" smtClean="0"/>
              <a:t>TOP-5</a:t>
            </a:r>
          </a:p>
          <a:p>
            <a:r>
              <a:rPr lang="en-US" sz="1600" dirty="0" smtClean="0"/>
              <a:t>2019 </a:t>
            </a:r>
            <a:r>
              <a:rPr lang="ru-RU" sz="1600" dirty="0" smtClean="0"/>
              <a:t>Запуск автоматизированного конвейера и старт работы нового складского комплекса в Ярославле</a:t>
            </a:r>
          </a:p>
          <a:p>
            <a:r>
              <a:rPr lang="ru-RU" sz="1600" dirty="0" smtClean="0"/>
              <a:t>2020 1 место в рейтинге </a:t>
            </a:r>
            <a:r>
              <a:rPr lang="ru-RU" sz="1600" dirty="0" err="1" smtClean="0"/>
              <a:t>фармдистрибьюторов</a:t>
            </a:r>
            <a:r>
              <a:rPr lang="ru-RU" sz="1600" dirty="0" smtClean="0"/>
              <a:t> на аптечном рынке по итогам 2019 года (по данным </a:t>
            </a:r>
            <a:r>
              <a:rPr lang="en-US" sz="1600" dirty="0" smtClean="0"/>
              <a:t>DSM Group)</a:t>
            </a:r>
          </a:p>
          <a:p>
            <a:r>
              <a:rPr lang="en-US" sz="1600" dirty="0" smtClean="0"/>
              <a:t>2020 </a:t>
            </a:r>
            <a:r>
              <a:rPr lang="ru-RU" sz="1600" dirty="0" smtClean="0"/>
              <a:t>Начал работу новый логистический комплекс в Екатеринбурге</a:t>
            </a:r>
          </a:p>
          <a:p>
            <a:r>
              <a:rPr lang="ru-RU" sz="1600" dirty="0" smtClean="0"/>
              <a:t>2021 1 место в рейтинге </a:t>
            </a:r>
            <a:r>
              <a:rPr lang="ru-RU" sz="1600" dirty="0" err="1" smtClean="0"/>
              <a:t>фармдистрибьюторов</a:t>
            </a:r>
            <a:r>
              <a:rPr lang="ru-RU" sz="1600" dirty="0" smtClean="0"/>
              <a:t> по итогам 2020 </a:t>
            </a:r>
            <a:r>
              <a:rPr lang="ru-RU" sz="1600" dirty="0"/>
              <a:t>года (по данным </a:t>
            </a:r>
            <a:r>
              <a:rPr lang="en-US" sz="1600" dirty="0"/>
              <a:t>DSM </a:t>
            </a:r>
            <a:r>
              <a:rPr lang="en-US" sz="1600" dirty="0" smtClean="0"/>
              <a:t>Group, IQVIA, RNC Pharma)</a:t>
            </a:r>
          </a:p>
        </p:txBody>
      </p:sp>
    </p:spTree>
    <p:extLst>
      <p:ext uri="{BB962C8B-B14F-4D97-AF65-F5344CB8AC3E}">
        <p14:creationId xmlns:p14="http://schemas.microsoft.com/office/powerpoint/2010/main" val="31336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893" y="86360"/>
            <a:ext cx="10175249" cy="1117408"/>
          </a:xfrm>
        </p:spPr>
        <p:txBody>
          <a:bodyPr/>
          <a:lstStyle/>
          <a:p>
            <a:r>
              <a:rPr lang="ru-RU" dirty="0" smtClean="0"/>
              <a:t>ПУЛЬС – лидер на </a:t>
            </a:r>
            <a:r>
              <a:rPr lang="ru-RU" dirty="0" smtClean="0"/>
              <a:t>рынке </a:t>
            </a:r>
            <a:r>
              <a:rPr lang="ru-RU" dirty="0" err="1" smtClean="0"/>
              <a:t>фармдистрибуции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461688684"/>
              </p:ext>
            </p:extLst>
          </p:nvPr>
        </p:nvGraphicFramePr>
        <p:xfrm>
          <a:off x="1146175" y="3341909"/>
          <a:ext cx="2647200" cy="3163660"/>
        </p:xfrm>
        <a:graphic>
          <a:graphicData uri="http://schemas.openxmlformats.org/drawingml/2006/table">
            <a:tbl>
              <a:tblPr/>
              <a:tblGrid>
                <a:gridCol w="529440">
                  <a:extLst>
                    <a:ext uri="{9D8B030D-6E8A-4147-A177-3AD203B41FA5}">
                      <a16:colId xmlns:a16="http://schemas.microsoft.com/office/drawing/2014/main" val="2007856435"/>
                    </a:ext>
                  </a:extLst>
                </a:gridCol>
                <a:gridCol w="529440">
                  <a:extLst>
                    <a:ext uri="{9D8B030D-6E8A-4147-A177-3AD203B41FA5}">
                      <a16:colId xmlns:a16="http://schemas.microsoft.com/office/drawing/2014/main" val="3683746395"/>
                    </a:ext>
                  </a:extLst>
                </a:gridCol>
                <a:gridCol w="529440">
                  <a:extLst>
                    <a:ext uri="{9D8B030D-6E8A-4147-A177-3AD203B41FA5}">
                      <a16:colId xmlns:a16="http://schemas.microsoft.com/office/drawing/2014/main" val="530411769"/>
                    </a:ext>
                  </a:extLst>
                </a:gridCol>
                <a:gridCol w="529440">
                  <a:extLst>
                    <a:ext uri="{9D8B030D-6E8A-4147-A177-3AD203B41FA5}">
                      <a16:colId xmlns:a16="http://schemas.microsoft.com/office/drawing/2014/main" val="614437332"/>
                    </a:ext>
                  </a:extLst>
                </a:gridCol>
                <a:gridCol w="529440">
                  <a:extLst>
                    <a:ext uri="{9D8B030D-6E8A-4147-A177-3AD203B41FA5}">
                      <a16:colId xmlns:a16="http://schemas.microsoft.com/office/drawing/2014/main" val="4104384216"/>
                    </a:ext>
                  </a:extLst>
                </a:gridCol>
              </a:tblGrid>
              <a:tr h="2968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Ранг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Дистрибьютор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Объем, млрд. руб.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Прирост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Доля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503189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Пульс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254,2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15%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14,70%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69719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Протек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241,5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5%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14,00%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171082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Катрен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239,2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16%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13,80%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398867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4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Р-Фарм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132,7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41%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7,70%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496504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5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Фармкомплект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106,7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16%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6,20%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961931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6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Гранд Капитал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94,9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33%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5,50%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371752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7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БСС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66,5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15%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3,80%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00403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8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Профит-мед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57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16%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3,30%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40535"/>
                  </a:ext>
                </a:extLst>
              </a:tr>
              <a:tr h="1868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9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Ассоциация «Асфадис»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43,2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4%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2,50%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804562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10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Биотэк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41,1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104%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2,40%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19114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11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Ланцет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38,4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29%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2,20%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396991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Фармимэкс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38,2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2,20%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134272"/>
                  </a:ext>
                </a:extLst>
              </a:tr>
              <a:tr h="1223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13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Авеста Фармацевтика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36,9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12%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2,10%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218715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14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Джи Ди Пи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36,6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-16%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2,10%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412098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15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Магнит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33,3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8%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1,90%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908794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16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Ирвин 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31,9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14%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1,80%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390963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17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Агроресурсы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31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36%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1,80%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662842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18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ГК «</a:t>
                      </a:r>
                      <a:r>
                        <a:rPr lang="ru-RU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Евросервис</a:t>
                      </a: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»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23,4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-2%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1,40%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820950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19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ЗдравСервис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19,7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14%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1,10%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191278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20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Медипал-онко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14,6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0,80%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839013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21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Фармстор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12,4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29%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0,70%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065310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Северо-Запад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11,5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37%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0,70%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60212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23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Фармлайн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9,2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167%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0,50%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386696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24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Волгофарм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7,3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19%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0,40%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395212"/>
                  </a:ext>
                </a:extLst>
              </a:tr>
              <a:tr h="111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25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Мединторг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7,2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6%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Rodeo" panose="020B0604020202020204"/>
                        </a:rPr>
                        <a:t>0,40%</a:t>
                      </a:r>
                    </a:p>
                  </a:txBody>
                  <a:tcPr marL="8273" marR="8273" marT="8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507944"/>
                  </a:ext>
                </a:extLst>
              </a:tr>
            </a:tbl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idx="14"/>
          </p:nvPr>
        </p:nvPicPr>
        <p:blipFill rotWithShape="1">
          <a:blip r:embed="rId2"/>
          <a:srcRect t="14263"/>
          <a:stretch/>
        </p:blipFill>
        <p:spPr>
          <a:xfrm>
            <a:off x="7857622" y="3314950"/>
            <a:ext cx="3188484" cy="1761484"/>
          </a:xfrm>
        </p:spPr>
      </p:pic>
      <p:pic>
        <p:nvPicPr>
          <p:cNvPr id="16" name="Picture 2" descr="234e22.png (16 KB)"/>
          <p:cNvPicPr>
            <a:picLocks noGrp="1" noChangeAspect="1" noChangeArrowheads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1488" y="3335106"/>
            <a:ext cx="3190875" cy="2057921"/>
          </a:xfrm>
        </p:spPr>
      </p:pic>
      <p:sp>
        <p:nvSpPr>
          <p:cNvPr id="10" name="TextBox 9"/>
          <p:cNvSpPr txBox="1"/>
          <p:nvPr/>
        </p:nvSpPr>
        <p:spPr>
          <a:xfrm>
            <a:off x="1645919" y="2856407"/>
            <a:ext cx="180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anti" panose="020B0500000000000000"/>
              </a:rPr>
              <a:t>DSM Group</a:t>
            </a:r>
            <a:endParaRPr lang="ru-RU" dirty="0">
              <a:latin typeface="Avanti" panose="020B050000000000000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0088" y="2917734"/>
            <a:ext cx="255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anti" panose="020B0500000000000000"/>
              </a:rPr>
              <a:t>IQVIA</a:t>
            </a:r>
            <a:endParaRPr lang="ru-RU" dirty="0">
              <a:latin typeface="Avanti" panose="020B05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0011" y="2872262"/>
            <a:ext cx="242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anti" panose="020B0500000000000000"/>
              </a:rPr>
              <a:t>RNC Pharma</a:t>
            </a:r>
            <a:endParaRPr lang="ru-RU" dirty="0">
              <a:latin typeface="Avanti" panose="020B050000000000000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63" y="1820099"/>
            <a:ext cx="1024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ПУЛЬС – лидер в рейтингах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фармдистрибьюторов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как на рынке в целом, так и в коммерческом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сегменте (по данным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DSM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Group, RNC Pharma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,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IQVIA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по итогам 1-4 кварталов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vanti" panose="020B0500000000000000"/>
              </a:rPr>
              <a:t>2020г.)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vanti" panose="020B050000000000000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936" y="3704306"/>
            <a:ext cx="1255885" cy="1767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490" y="3641805"/>
            <a:ext cx="1255885" cy="17679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079863" y="3613229"/>
            <a:ext cx="1123782" cy="176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8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ПУЛЬС в рейтингах </a:t>
            </a:r>
            <a:r>
              <a:rPr lang="en-US" dirty="0" smtClean="0"/>
              <a:t>Forbes &amp; RBC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3"/>
          </p:nvPr>
        </p:nvSpPr>
        <p:spPr>
          <a:xfrm>
            <a:off x="161365" y="2899943"/>
            <a:ext cx="4541270" cy="2876414"/>
          </a:xfrm>
        </p:spPr>
        <p:txBody>
          <a:bodyPr/>
          <a:lstStyle/>
          <a:p>
            <a:r>
              <a:rPr lang="ru-RU" sz="1400" b="0" dirty="0" smtClean="0"/>
              <a:t>В сентябре 2020 г. </a:t>
            </a:r>
            <a:r>
              <a:rPr lang="en-US" sz="1400" dirty="0" smtClean="0"/>
              <a:t>Forbes </a:t>
            </a:r>
            <a:r>
              <a:rPr lang="ru-RU" sz="1400" dirty="0" smtClean="0"/>
              <a:t>представил рейтинг «200 крупнейших частных компаний в </a:t>
            </a:r>
            <a:r>
              <a:rPr lang="ru-RU" sz="1400" dirty="0"/>
              <a:t>России». </a:t>
            </a:r>
            <a:r>
              <a:rPr lang="ru-RU" sz="1400" b="0" dirty="0"/>
              <a:t>В рейтинг </a:t>
            </a:r>
            <a:r>
              <a:rPr lang="ru-RU" sz="1400" b="0" dirty="0" err="1"/>
              <a:t>Forbes</a:t>
            </a:r>
            <a:r>
              <a:rPr lang="ru-RU" sz="1400" b="0" dirty="0"/>
              <a:t> вошли компании, которые контролируют частные лица (более 50%). Компании ранжированы по выручке за 2019 год. </a:t>
            </a:r>
            <a:r>
              <a:rPr lang="ru-RU" sz="1400" b="0" dirty="0" smtClean="0"/>
              <a:t>За </a:t>
            </a:r>
            <a:r>
              <a:rPr lang="ru-RU" sz="1400" b="0" dirty="0"/>
              <a:t>основу оценки выручки приняты сведения, предоставленные компаниями. Используются также данные ФНС России и Росстата, представленные в системе СПАРК. Сведения о выручке сверены с данными об экономической деятельности и оценками аналитиков.</a:t>
            </a:r>
            <a:endParaRPr lang="ru-RU" sz="1400" b="0" dirty="0" smtClean="0"/>
          </a:p>
          <a:p>
            <a:r>
              <a:rPr lang="ru-RU" sz="1400" dirty="0" smtClean="0"/>
              <a:t>ПУЛЬС поднялся </a:t>
            </a:r>
            <a:r>
              <a:rPr lang="ru-RU" sz="1400" dirty="0"/>
              <a:t>в рейтинге </a:t>
            </a:r>
            <a:r>
              <a:rPr lang="ru-RU" sz="1400" dirty="0" err="1"/>
              <a:t>Forbes</a:t>
            </a:r>
            <a:r>
              <a:rPr lang="ru-RU" sz="1400" dirty="0"/>
              <a:t> на 3 строчки </a:t>
            </a:r>
            <a:r>
              <a:rPr lang="ru-RU" sz="1400" dirty="0" smtClean="0"/>
              <a:t>вверх и занимает 43 место. Увеличив </a:t>
            </a:r>
            <a:r>
              <a:rPr lang="ru-RU" sz="1400" dirty="0"/>
              <a:t>объем продаж на 8,2%, ФК ПУЛЬС демонстрирует устойчивое развитие </a:t>
            </a:r>
            <a:r>
              <a:rPr lang="ru-RU" sz="1400" b="0" dirty="0"/>
              <a:t>в отличие от 55 компаний из 200 участников рейтинга, которые в 2019 году отработали в </a:t>
            </a:r>
            <a:r>
              <a:rPr lang="ru-RU" sz="1400" b="0" dirty="0" smtClean="0"/>
              <a:t>минус </a:t>
            </a:r>
            <a:r>
              <a:rPr lang="ru-RU" sz="800" b="0" dirty="0" smtClean="0"/>
              <a:t>(Источник</a:t>
            </a:r>
            <a:r>
              <a:rPr lang="ru-RU" sz="800" b="0" dirty="0"/>
              <a:t>: </a:t>
            </a:r>
            <a:r>
              <a:rPr lang="en-US" sz="800" b="0" dirty="0"/>
              <a:t>https://</a:t>
            </a:r>
            <a:r>
              <a:rPr lang="en-US" sz="800" b="0" dirty="0" smtClean="0"/>
              <a:t>www.forbes.ru/rating/409143-200-krupneyshih-chastnyh-kompaniy-rossii-2020-reyting-forbes</a:t>
            </a:r>
            <a:r>
              <a:rPr lang="ru-RU" sz="800" b="0" dirty="0" smtClean="0"/>
              <a:t>)</a:t>
            </a:r>
            <a:endParaRPr lang="ru-RU" sz="800" b="0" dirty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6" name="Объект 5"/>
          <p:cNvSpPr>
            <a:spLocks noGrp="1"/>
          </p:cNvSpPr>
          <p:nvPr>
            <p:ph idx="14"/>
          </p:nvPr>
        </p:nvSpPr>
        <p:spPr>
          <a:xfrm>
            <a:off x="5934648" y="2899942"/>
            <a:ext cx="5262283" cy="2876414"/>
          </a:xfrm>
        </p:spPr>
        <p:txBody>
          <a:bodyPr/>
          <a:lstStyle/>
          <a:p>
            <a:r>
              <a:rPr lang="ru-RU" sz="1400" b="0" dirty="0"/>
              <a:t>В октябре 2020 г. </a:t>
            </a:r>
            <a:r>
              <a:rPr lang="ru-RU" sz="1400" dirty="0"/>
              <a:t>РБК </a:t>
            </a:r>
            <a:r>
              <a:rPr lang="ru-RU" sz="1400" dirty="0" smtClean="0"/>
              <a:t>опубликовал </a:t>
            </a:r>
            <a:r>
              <a:rPr lang="ru-RU" sz="1400" dirty="0"/>
              <a:t>рейтинг </a:t>
            </a:r>
            <a:r>
              <a:rPr lang="ru-RU" sz="1400" dirty="0" smtClean="0"/>
              <a:t>«500 </a:t>
            </a:r>
            <a:r>
              <a:rPr lang="ru-RU" sz="1400" dirty="0"/>
              <a:t>крупнейших по выручке компаний </a:t>
            </a:r>
            <a:r>
              <a:rPr lang="ru-RU" sz="1400" dirty="0" smtClean="0"/>
              <a:t>России». Компания </a:t>
            </a:r>
            <a:r>
              <a:rPr lang="ru-RU" sz="1400" dirty="0"/>
              <a:t>ПУЛЬС улучшила свою позицию в рейтинге, поднявшись с 79-го на 72-е </a:t>
            </a:r>
            <a:r>
              <a:rPr lang="ru-RU" sz="1400" dirty="0" smtClean="0"/>
              <a:t>место. </a:t>
            </a:r>
          </a:p>
          <a:p>
            <a:r>
              <a:rPr lang="ru-RU" sz="1400" dirty="0" smtClean="0"/>
              <a:t>Прирост </a:t>
            </a:r>
            <a:r>
              <a:rPr lang="ru-RU" sz="1400" dirty="0"/>
              <a:t>выручки </a:t>
            </a:r>
            <a:r>
              <a:rPr lang="ru-RU" sz="1400" dirty="0" smtClean="0"/>
              <a:t>ПУЛЬС </a:t>
            </a:r>
            <a:r>
              <a:rPr lang="ru-RU" sz="1400" dirty="0"/>
              <a:t>по итогам 2019 года по сравнению с 2018 годом составил 8% - 201 млрд руб. против 186 млрд руб.</a:t>
            </a:r>
          </a:p>
          <a:p>
            <a:r>
              <a:rPr lang="ru-RU" sz="1400" b="0" dirty="0"/>
              <a:t>Для того чтобы попасть в рейтинг этого года, компании требовалось получить чистую выручку минимум в 22,55 млрд руб., это на 4,6% выше прошлогодней нижней планки для прохождения в рейтинг — 21,55 млрд руб</a:t>
            </a:r>
            <a:r>
              <a:rPr lang="ru-RU" sz="1400" b="0" dirty="0" smtClean="0"/>
              <a:t>.</a:t>
            </a:r>
          </a:p>
          <a:p>
            <a:r>
              <a:rPr lang="ru-RU" sz="1400" b="0" dirty="0"/>
              <a:t>Компания может быть не включена в рейтинг даже при удовлетворении размерам выручки для прохождения в рейтинг в случае информационной непрозрачности. </a:t>
            </a:r>
            <a:r>
              <a:rPr lang="ru-RU" sz="1400" dirty="0"/>
              <a:t>Приоритет для финансовых показателей рейтинга отдается консолидированной отчетности группы по МСФО.</a:t>
            </a:r>
            <a:r>
              <a:rPr lang="ru-RU" sz="1400" b="0" dirty="0"/>
              <a:t> </a:t>
            </a:r>
            <a:r>
              <a:rPr lang="ru-RU" sz="800" b="0" dirty="0" smtClean="0"/>
              <a:t>(</a:t>
            </a:r>
            <a:r>
              <a:rPr lang="ru-RU" sz="800" b="0" dirty="0"/>
              <a:t>Источник: </a:t>
            </a:r>
            <a:r>
              <a:rPr lang="en-US" sz="800" b="0" dirty="0"/>
              <a:t>https://pro.rbc.ru).</a:t>
            </a:r>
            <a:endParaRPr lang="ru-RU" sz="800" b="0" dirty="0"/>
          </a:p>
          <a:p>
            <a:endParaRPr lang="ru-RU" sz="1400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26" y="1348820"/>
            <a:ext cx="4900567" cy="1406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5" y="1348820"/>
            <a:ext cx="4275909" cy="14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Группа компаний ПУЛЬС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1142431"/>
            <a:ext cx="3256401" cy="3256401"/>
          </a:xfrm>
        </p:spPr>
      </p:pic>
      <p:sp>
        <p:nvSpPr>
          <p:cNvPr id="4" name="Объект 3"/>
          <p:cNvSpPr>
            <a:spLocks noGrp="1"/>
          </p:cNvSpPr>
          <p:nvPr>
            <p:ph idx="14"/>
          </p:nvPr>
        </p:nvSpPr>
        <p:spPr>
          <a:xfrm>
            <a:off x="6173647" y="1825625"/>
            <a:ext cx="4619860" cy="4351338"/>
          </a:xfrm>
        </p:spPr>
        <p:txBody>
          <a:bodyPr/>
          <a:lstStyle/>
          <a:p>
            <a:r>
              <a:rPr lang="ru-RU" sz="1600" dirty="0"/>
              <a:t>Группа компаний ПУЛЬС включает в себя материнскую компанию ФК ПУЛЬС и 13 дочерних компаний, расположенных в Санкт-Петербурге, Брянске, Волгограде, Воронеже, Екатеринбурге, Иркутске, Казани, Краснодаре, Красноярске, Новосибирске, Самаре, Хабаровске и Ярославле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</a:p>
          <a:p>
            <a:r>
              <a:rPr lang="ru-RU" sz="1600" dirty="0" smtClean="0"/>
              <a:t>ПУЛЬС* </a:t>
            </a:r>
            <a:r>
              <a:rPr lang="ru-RU" sz="1600" dirty="0"/>
              <a:t>составляет отчетность в соответствии с международными стандартами финансовой отчетности (МСФО) с 2017 года. Аудитором отчетности является компания из </a:t>
            </a:r>
            <a:r>
              <a:rPr lang="ru-RU" sz="1600" dirty="0" err="1"/>
              <a:t>Big</a:t>
            </a:r>
            <a:r>
              <a:rPr lang="ru-RU" sz="1600" dirty="0"/>
              <a:t> 4</a:t>
            </a:r>
            <a:r>
              <a:rPr lang="ru-RU" sz="1600" dirty="0" smtClean="0"/>
              <a:t>. *</a:t>
            </a:r>
            <a:r>
              <a:rPr lang="ru-RU" sz="1000" b="0" dirty="0" smtClean="0"/>
              <a:t>МСФО </a:t>
            </a:r>
            <a:r>
              <a:rPr lang="ru-RU" sz="1000" b="0" dirty="0"/>
              <a:t>отчетность предоставляется партнерам компании ПУЛЬС </a:t>
            </a:r>
            <a:r>
              <a:rPr lang="ru-RU" sz="1000" b="0" dirty="0" smtClean="0"/>
              <a:t>после подписания </a:t>
            </a:r>
            <a:r>
              <a:rPr lang="ru-RU" sz="1000" b="0" dirty="0"/>
              <a:t>соглашения о конфиденциальности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83" y="3871218"/>
            <a:ext cx="2927602" cy="292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ульс 201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Rodeo"/>
        <a:ea typeface=""/>
        <a:cs typeface=""/>
      </a:majorFont>
      <a:minorFont>
        <a:latin typeface="Rode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ульс 2018" id="{FE881B68-66E9-4ABB-9C2B-62BF033DFA69}" vid="{32E94A91-05F2-4136-9A7D-1214568FDD4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BE8FBA623F4D54EA3252069BAE9804D" ma:contentTypeVersion="0" ma:contentTypeDescription="Создание документа." ma:contentTypeScope="" ma:versionID="0f994a6f0272c93a6bf57ae71a4ec8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ADA56D-7153-4F35-8325-782707A222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9AC111-0591-4C58-A940-3AB99CD7914A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572662A-FACF-484D-8AAF-153F3FA292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Пульс 2018</Template>
  <TotalTime>13264</TotalTime>
  <Words>2443</Words>
  <Application>Microsoft Office PowerPoint</Application>
  <PresentationFormat>Широкоэкранный</PresentationFormat>
  <Paragraphs>280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Avanti</vt:lpstr>
      <vt:lpstr>Calibri</vt:lpstr>
      <vt:lpstr>Rodeo</vt:lpstr>
      <vt:lpstr>Calibri Light</vt:lpstr>
      <vt:lpstr>Arial</vt:lpstr>
      <vt:lpstr>Пульс 2018</vt:lpstr>
      <vt:lpstr>Тема Office</vt:lpstr>
      <vt:lpstr>Национальный фармдистрибьютор Фармацевтическая компания ПУЛЬС  </vt:lpstr>
      <vt:lpstr>25 лет развития и созидания</vt:lpstr>
      <vt:lpstr>25 лет развития и созидания</vt:lpstr>
      <vt:lpstr>25 лет развития и созидания. История компании</vt:lpstr>
      <vt:lpstr>25 лет развития и созидания. История компании</vt:lpstr>
      <vt:lpstr>25 лет развития и созидания. История компании</vt:lpstr>
      <vt:lpstr>ПУЛЬС – лидер на рынке фармдистрибуции </vt:lpstr>
      <vt:lpstr>ПУЛЬС в рейтингах Forbes &amp; RBC</vt:lpstr>
      <vt:lpstr>Группа компаний ПУЛЬС</vt:lpstr>
      <vt:lpstr>Логистическая сеть ПУЛЬС</vt:lpstr>
      <vt:lpstr>Логистическая сеть ПУЛЬС</vt:lpstr>
      <vt:lpstr>Логистическая система ПУЛЬС</vt:lpstr>
      <vt:lpstr>ПУЛЬС – надежный партнер</vt:lpstr>
      <vt:lpstr>Инновационный хаб </vt:lpstr>
      <vt:lpstr>Проект «3PL»</vt:lpstr>
      <vt:lpstr>ПУЛЬС - 3PL-провайдер. Итоги 2020.</vt:lpstr>
      <vt:lpstr>Проект «Резиновая полка»</vt:lpstr>
      <vt:lpstr>Маркетинговый союз «СОЗВЕЗДИЕ»</vt:lpstr>
      <vt:lpstr>Презентация PowerPoint</vt:lpstr>
      <vt:lpstr>Благотворительность: год добрых дел</vt:lpstr>
      <vt:lpstr>Миссия</vt:lpstr>
      <vt:lpstr>Ценности компании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Буцков Александр</dc:creator>
  <cp:lastModifiedBy>Ненахова Мария Александровна</cp:lastModifiedBy>
  <cp:revision>271</cp:revision>
  <cp:lastPrinted>2020-08-07T14:56:24Z</cp:lastPrinted>
  <dcterms:created xsi:type="dcterms:W3CDTF">2018-03-28T08:45:47Z</dcterms:created>
  <dcterms:modified xsi:type="dcterms:W3CDTF">2021-04-08T19:55:10Z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0x010100FBE8FBA623F4D54EA3252069BAE9804D</vt:lpwstr>
  </property>
</Properties>
</file>